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6" r:id="rId2"/>
    <p:sldId id="268" r:id="rId3"/>
    <p:sldId id="256" r:id="rId4"/>
    <p:sldId id="258" r:id="rId5"/>
    <p:sldId id="277" r:id="rId6"/>
    <p:sldId id="278" r:id="rId7"/>
    <p:sldId id="279" r:id="rId8"/>
    <p:sldId id="257" r:id="rId9"/>
    <p:sldId id="280" r:id="rId10"/>
    <p:sldId id="281" r:id="rId11"/>
    <p:sldId id="259" r:id="rId12"/>
    <p:sldId id="260" r:id="rId13"/>
    <p:sldId id="274" r:id="rId14"/>
    <p:sldId id="275" r:id="rId15"/>
    <p:sldId id="264" r:id="rId16"/>
    <p:sldId id="261" r:id="rId17"/>
    <p:sldId id="270" r:id="rId18"/>
    <p:sldId id="269" r:id="rId19"/>
    <p:sldId id="272" r:id="rId2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94709"/>
  </p:normalViewPr>
  <p:slideViewPr>
    <p:cSldViewPr snapToGrid="0" snapToObjects="1">
      <p:cViewPr varScale="1">
        <p:scale>
          <a:sx n="214" d="100"/>
          <a:sy n="214" d="100"/>
        </p:scale>
        <p:origin x="2376"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331F97-6FA2-174D-9A18-6E8974BD63AC}" type="datetimeFigureOut">
              <a:rPr lang="en-US"/>
              <a:pPr>
                <a:defRPr/>
              </a:pPr>
              <a:t>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D49773-8B00-744A-8BDC-9D860B8488EC}" type="slidenum">
              <a:rPr lang="en-US"/>
              <a:pPr>
                <a:defRPr/>
              </a:pPr>
              <a:t>‹#›</a:t>
            </a:fld>
            <a:endParaRPr lang="en-US"/>
          </a:p>
        </p:txBody>
      </p:sp>
    </p:spTree>
    <p:extLst>
      <p:ext uri="{BB962C8B-B14F-4D97-AF65-F5344CB8AC3E}">
        <p14:creationId xmlns:p14="http://schemas.microsoft.com/office/powerpoint/2010/main" val="3419663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2</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D49773-8B00-744A-8BDC-9D860B8488EC}" type="slidenum">
              <a:rPr lang="en-US" smtClean="0"/>
              <a:pPr>
                <a:defRPr/>
              </a:pPr>
              <a:t>6</a:t>
            </a:fld>
            <a:endParaRPr lang="en-US"/>
          </a:p>
        </p:txBody>
      </p:sp>
    </p:spTree>
    <p:extLst>
      <p:ext uri="{BB962C8B-B14F-4D97-AF65-F5344CB8AC3E}">
        <p14:creationId xmlns:p14="http://schemas.microsoft.com/office/powerpoint/2010/main" val="11965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232423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3924415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257498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77508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9/20/17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285046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272541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9/20/17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366959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9/20/17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410541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9/20/17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957270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3091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9/20/17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3089634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Konstantin_Mereschkowski" TargetMode="Externa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hyperlink" Target="http://en.wikipedia.org/wiki/Lynn_Marguli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brunovergauwen.com/sample-page/"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8.png"/><Relationship Id="rId5" Type="http://schemas.openxmlformats.org/officeDocument/2006/relationships/hyperlink" Target="mbio.asm.org/content/3/2/e00036-12.full" TargetMode="External"/><Relationship Id="rId6" Type="http://schemas.openxmlformats.org/officeDocument/2006/relationships/hyperlink" Target="http://journal.frontiersin.org/article/10.3389/fmicb.2015.00728/full" TargetMode="External"/><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4" Type="http://schemas.openxmlformats.org/officeDocument/2006/relationships/hyperlink" Target="http://en.wikipedia.org/wiki/William_Bateson" TargetMode="External"/><Relationship Id="rId5" Type="http://schemas.openxmlformats.org/officeDocument/2006/relationships/hyperlink" Target="http://en.wikipedia.org/wiki/Richard_Goldschmidt" TargetMode="External"/><Relationship Id="rId6" Type="http://schemas.openxmlformats.org/officeDocument/2006/relationships/hyperlink" Target="http://en.wikipedia.org/wiki/Hopeful_Monster" TargetMode="External"/><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hyperlink" Target="http://en.wikipedia.org/wiki/Hugo_De_Vri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Mutationism"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en.wikipedia.org/wiki/Bernhard_Rensch" TargetMode="External"/><Relationship Id="rId12" Type="http://schemas.openxmlformats.org/officeDocument/2006/relationships/hyperlink" Target="http://en.wikipedia.org/wiki/Sergei_Chetverikov" TargetMode="External"/><Relationship Id="rId13" Type="http://schemas.openxmlformats.org/officeDocument/2006/relationships/hyperlink" Target="http://en.wikipedia.org/wiki/George_Gaylord_Simpson" TargetMode="External"/><Relationship Id="rId14" Type="http://schemas.openxmlformats.org/officeDocument/2006/relationships/hyperlink" Target="http://en.wikipedia.org/wiki/G._Ledyard_Stebbins" TargetMode="External"/><Relationship Id="rId1" Type="http://schemas.openxmlformats.org/officeDocument/2006/relationships/slideLayout" Target="../slideLayouts/slideLayout2.xml"/><Relationship Id="rId2" Type="http://schemas.openxmlformats.org/officeDocument/2006/relationships/hyperlink" Target="http://en.wikipedia.org/wiki/Modern_evolutionary_synthesis" TargetMode="External"/><Relationship Id="rId3" Type="http://schemas.openxmlformats.org/officeDocument/2006/relationships/hyperlink" Target="http://en.wikipedia.org/wiki/Julian_Huxley" TargetMode="External"/><Relationship Id="rId4" Type="http://schemas.openxmlformats.org/officeDocument/2006/relationships/hyperlink" Target="http://en.wikipedia.org/wiki/Evolution:_The_Modern_Synthesis" TargetMode="External"/><Relationship Id="rId5" Type="http://schemas.openxmlformats.org/officeDocument/2006/relationships/hyperlink" Target="http://en.wikipedia.org/wiki/R._A._Fisher" TargetMode="External"/><Relationship Id="rId6" Type="http://schemas.openxmlformats.org/officeDocument/2006/relationships/hyperlink" Target="http://en.wikipedia.org/wiki/Theodosius_Dobzhansky" TargetMode="External"/><Relationship Id="rId7" Type="http://schemas.openxmlformats.org/officeDocument/2006/relationships/hyperlink" Target="http://en.wikipedia.org/wiki/J.B.S._Haldane" TargetMode="External"/><Relationship Id="rId8" Type="http://schemas.openxmlformats.org/officeDocument/2006/relationships/hyperlink" Target="http://en.wikipedia.org/wiki/Sewall_Wright" TargetMode="External"/><Relationship Id="rId9" Type="http://schemas.openxmlformats.org/officeDocument/2006/relationships/hyperlink" Target="http://en.wikipedia.org/wiki/E.B._Ford" TargetMode="External"/><Relationship Id="rId10" Type="http://schemas.openxmlformats.org/officeDocument/2006/relationships/hyperlink" Target="http://en.wikipedia.org/wiki/Ernst_May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darwin-online.org.uk/content/frameset?pageseq=157&amp;itemID=F955&amp;viewtype=side" TargetMode="External"/><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hyperlink" Target="http://darwin-online.org.uk/content/frameset?pageseq=229&amp;itemID=F937.1&amp;viewtype=side" TargetMode="External"/><Relationship Id="rId5" Type="http://schemas.openxmlformats.org/officeDocument/2006/relationships/hyperlink" Target="https://evolution-institute.org/article/top-10-anti-slavery-quotes-from-charles-darwin/" TargetMode="External"/><Relationship Id="rId6"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utenberg.org/files/40473/40473-h/40473-h.htm#Page_29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en.wikipedia.org/wiki/Pyotr_Alexeyevich_Kropotki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Natural Selection and Mutual Aid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smtClean="0"/>
              <a:t>From </a:t>
            </a:r>
            <a:r>
              <a:rPr lang="en-US" sz="2000" b="1" dirty="0"/>
              <a:t>Mutual aid: a factor of evolution - Peter Kropotkin</a:t>
            </a:r>
            <a:endParaRPr lang="en-US" sz="2000" dirty="0"/>
          </a:p>
          <a:p>
            <a:endParaRPr lang="en-US" dirty="0"/>
          </a:p>
        </p:txBody>
      </p:sp>
      <p:sp>
        <p:nvSpPr>
          <p:cNvPr id="5" name="TextBox 4"/>
          <p:cNvSpPr txBox="1"/>
          <p:nvPr/>
        </p:nvSpPr>
        <p:spPr>
          <a:xfrm>
            <a:off x="590449" y="1231290"/>
            <a:ext cx="8304170" cy="2862322"/>
          </a:xfrm>
          <a:prstGeom prst="rect">
            <a:avLst/>
          </a:prstGeom>
          <a:noFill/>
        </p:spPr>
        <p:txBody>
          <a:bodyPr wrap="square" rtlCol="0">
            <a:spAutoFit/>
          </a:bodyPr>
          <a:lstStyle/>
          <a:p>
            <a:r>
              <a:rPr lang="mr-IN" sz="2000" dirty="0" smtClean="0"/>
              <a:t>…</a:t>
            </a:r>
            <a:r>
              <a:rPr lang="en-US" sz="2000" dirty="0"/>
              <a:t> Nay, on the very pages just mentioned, amidst data disproving the narrow Malthusian conception of struggle, the old Malthusian leaven reappeared -- namely, in Darwin's remarks as to the alleged inconveniences of maintaining the "weak in mind and body" in our civilized societies (</a:t>
            </a:r>
            <a:r>
              <a:rPr lang="en-US" sz="2000" dirty="0" err="1"/>
              <a:t>ch.</a:t>
            </a:r>
            <a:r>
              <a:rPr lang="en-US" sz="2000" dirty="0"/>
              <a:t> v). </a:t>
            </a:r>
            <a:r>
              <a:rPr lang="en-US" sz="2000" b="1" dirty="0"/>
              <a:t>As if thousands of weak-bodied and infirm poets, scientists, inventors, and reformers, together with other thousands of so-called "fools" and "weak-minded enthusiasts," were not the most precious weapons used by humanity in its struggle for existence by intellectual and moral arms, </a:t>
            </a:r>
            <a:r>
              <a:rPr lang="en-US" sz="2000" dirty="0"/>
              <a:t>which Darwin himself emphasized in those same chapters of Descent of Man. </a:t>
            </a:r>
          </a:p>
        </p:txBody>
      </p:sp>
    </p:spTree>
    <p:extLst>
      <p:ext uri="{BB962C8B-B14F-4D97-AF65-F5344CB8AC3E}">
        <p14:creationId xmlns:p14="http://schemas.microsoft.com/office/powerpoint/2010/main" val="9667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457200" y="1600200"/>
            <a:ext cx="5051425" cy="2454275"/>
          </a:xfrm>
        </p:spPr>
        <p:txBody>
          <a:bodyPr rtlCol="0">
            <a:normAutofit fontScale="85000" lnSpcReduction="20000"/>
          </a:bodyPr>
          <a:lstStyle/>
          <a:p>
            <a:pPr eaLnBrk="1" fontAlgn="auto" hangingPunct="1">
              <a:spcAft>
                <a:spcPts val="0"/>
              </a:spcAft>
              <a:buFont typeface="Arial"/>
              <a:buChar char="•"/>
              <a:defRPr/>
            </a:pPr>
            <a:r>
              <a:rPr lang="en-US" b="1" dirty="0" smtClean="0">
                <a:ea typeface="+mn-ea"/>
                <a:cs typeface="+mn-cs"/>
                <a:hlinkClick r:id="rId2"/>
              </a:rPr>
              <a:t>Konstantin </a:t>
            </a:r>
            <a:r>
              <a:rPr lang="en-US" b="1" dirty="0" err="1" smtClean="0">
                <a:ea typeface="+mn-ea"/>
                <a:cs typeface="+mn-cs"/>
                <a:hlinkClick r:id="rId2"/>
              </a:rPr>
              <a:t>Mereschkowski</a:t>
            </a:r>
            <a:r>
              <a:rPr lang="en-US" b="1" dirty="0" smtClean="0">
                <a:ea typeface="+mn-ea"/>
                <a:cs typeface="+mn-cs"/>
              </a:rPr>
              <a:t>: </a:t>
            </a:r>
          </a:p>
          <a:p>
            <a:pPr eaLnBrk="1" fontAlgn="auto" hangingPunct="1">
              <a:spcAft>
                <a:spcPts val="0"/>
              </a:spcAft>
              <a:buFont typeface="Arial"/>
              <a:buChar char="•"/>
              <a:defRPr/>
            </a:pPr>
            <a:r>
              <a:rPr lang="en-US" i="1" dirty="0" smtClean="0">
                <a:ea typeface="+mn-ea"/>
                <a:cs typeface="+mn-cs"/>
              </a:rPr>
              <a:t>The nature and origins of </a:t>
            </a:r>
            <a:r>
              <a:rPr lang="en-US" i="1" dirty="0" err="1" smtClean="0">
                <a:ea typeface="+mn-ea"/>
                <a:cs typeface="+mn-cs"/>
              </a:rPr>
              <a:t>chromatophores</a:t>
            </a:r>
            <a:r>
              <a:rPr lang="en-US" i="1" dirty="0" smtClean="0">
                <a:ea typeface="+mn-ea"/>
                <a:cs typeface="+mn-cs"/>
              </a:rPr>
              <a:t> in the plant kingdom (1905)</a:t>
            </a:r>
          </a:p>
          <a:p>
            <a:pPr eaLnBrk="1" fontAlgn="auto" hangingPunct="1">
              <a:spcAft>
                <a:spcPts val="0"/>
              </a:spcAft>
              <a:buFont typeface="Arial"/>
              <a:buChar char="•"/>
              <a:defRPr/>
            </a:pPr>
            <a:r>
              <a:rPr lang="en-US" i="1" dirty="0" smtClean="0">
                <a:ea typeface="+mn-ea"/>
                <a:cs typeface="+mn-cs"/>
              </a:rPr>
              <a:t>The Theory of Two </a:t>
            </a:r>
            <a:r>
              <a:rPr lang="en-US" i="1" dirty="0" err="1" smtClean="0">
                <a:ea typeface="+mn-ea"/>
                <a:cs typeface="+mn-cs"/>
              </a:rPr>
              <a:t>Plasms</a:t>
            </a:r>
            <a:r>
              <a:rPr lang="en-US" i="1" dirty="0" smtClean="0">
                <a:ea typeface="+mn-ea"/>
                <a:cs typeface="+mn-cs"/>
              </a:rPr>
              <a:t> as the Basis of </a:t>
            </a:r>
            <a:r>
              <a:rPr lang="en-US" i="1" dirty="0" err="1" smtClean="0">
                <a:ea typeface="+mn-ea"/>
                <a:cs typeface="+mn-cs"/>
              </a:rPr>
              <a:t>Symbiogenesis</a:t>
            </a:r>
            <a:r>
              <a:rPr lang="en-US" i="1" dirty="0" smtClean="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217613"/>
            <a:ext cx="3082925" cy="418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457200" y="4913313"/>
            <a:ext cx="51974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92688" cy="1143000"/>
          </a:xfrm>
        </p:spPr>
        <p:txBody>
          <a:bodyPr rtlCol="0">
            <a:normAutofit/>
          </a:bodyPr>
          <a:lstStyle/>
          <a:p>
            <a:pPr eaLnBrk="1" fontAlgn="auto" hangingPunct="1">
              <a:spcAft>
                <a:spcPts val="0"/>
              </a:spcAft>
              <a:defRPr/>
            </a:pPr>
            <a:r>
              <a:rPr lang="en-US" dirty="0" smtClean="0">
                <a:ea typeface="+mj-ea"/>
                <a:cs typeface="+mj-cs"/>
              </a:rPr>
              <a:t>Gaia Hypothesis</a:t>
            </a:r>
            <a:br>
              <a:rPr lang="en-US" dirty="0" smtClean="0">
                <a:ea typeface="+mj-ea"/>
                <a:cs typeface="+mj-cs"/>
              </a:rPr>
            </a:br>
            <a:r>
              <a:rPr lang="en-US" sz="2444" dirty="0" smtClean="0">
                <a:ea typeface="+mj-ea"/>
                <a:cs typeface="+mj-cs"/>
                <a:hlinkClick r:id="rId2"/>
              </a:rPr>
              <a:t>Lynn Margulis</a:t>
            </a:r>
            <a:r>
              <a:rPr lang="en-US" sz="2444" dirty="0" smtClean="0">
                <a:ea typeface="+mj-ea"/>
                <a:cs typeface="+mj-cs"/>
              </a:rPr>
              <a:t>, </a:t>
            </a:r>
            <a:r>
              <a:rPr lang="en-US" sz="2444" dirty="0" smtClean="0">
                <a:ea typeface="+mj-ea"/>
                <a:cs typeface="+mj-cs"/>
                <a:hlinkClick r:id="rId3"/>
              </a:rPr>
              <a:t>James Lovelock  </a:t>
            </a:r>
            <a:endParaRPr lang="en-US" sz="2444" dirty="0">
              <a:ea typeface="+mj-ea"/>
              <a:cs typeface="+mj-cs"/>
            </a:endParaRPr>
          </a:p>
        </p:txBody>
      </p:sp>
      <p:sp>
        <p:nvSpPr>
          <p:cNvPr id="26626" name="Content Placeholder 2"/>
          <p:cNvSpPr>
            <a:spLocks noGrp="1"/>
          </p:cNvSpPr>
          <p:nvPr>
            <p:ph idx="1"/>
          </p:nvPr>
        </p:nvSpPr>
        <p:spPr>
          <a:xfrm>
            <a:off x="0"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325438"/>
            <a:ext cx="2519363"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154363"/>
            <a:ext cx="251936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7510463" y="6430963"/>
            <a:ext cx="1633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92088" y="2532063"/>
            <a:ext cx="5532437"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4273550"/>
            <a:ext cx="5573712" cy="253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smtClean="0"/>
              <a:t>Holobiont and Evolution</a:t>
            </a:r>
            <a:endParaRPr lang="en-US" dirty="0"/>
          </a:p>
        </p:txBody>
      </p:sp>
      <p:sp>
        <p:nvSpPr>
          <p:cNvPr id="3" name="Content Placeholder 2"/>
          <p:cNvSpPr>
            <a:spLocks noGrp="1"/>
          </p:cNvSpPr>
          <p:nvPr>
            <p:ph idx="1"/>
          </p:nvPr>
        </p:nvSpPr>
        <p:spPr>
          <a:xfrm>
            <a:off x="140407" y="1600200"/>
            <a:ext cx="4307939" cy="4525963"/>
          </a:xfrm>
        </p:spPr>
        <p:txBody>
          <a:bodyPr/>
          <a:lstStyle/>
          <a:p>
            <a:pPr marL="0" indent="0">
              <a:buNone/>
            </a:pPr>
            <a:r>
              <a:rPr lang="en-US" sz="2000" dirty="0" smtClean="0"/>
              <a:t>Holobiont = Host plus all its Symbionts </a:t>
            </a:r>
          </a:p>
          <a:p>
            <a:pPr marL="0" indent="0">
              <a:buNone/>
            </a:pPr>
            <a:r>
              <a:rPr lang="en-US" sz="2000" dirty="0" smtClean="0"/>
              <a:t>In science symbiont is usually defined as living together, </a:t>
            </a:r>
            <a:r>
              <a:rPr lang="en-US" sz="2000" i="1" dirty="0" smtClean="0"/>
              <a:t>i.e.</a:t>
            </a:r>
            <a:r>
              <a:rPr lang="en-US" sz="2000" dirty="0" smtClean="0"/>
              <a:t> the term includes mutualistic, commensal and parasitic interactions.</a:t>
            </a:r>
          </a:p>
          <a:p>
            <a:pPr marL="0" indent="0">
              <a:buNone/>
            </a:pPr>
            <a:endParaRPr lang="en-US" sz="2000" dirty="0"/>
          </a:p>
          <a:p>
            <a:pPr marL="0" indent="0">
              <a:buNone/>
            </a:pPr>
            <a:r>
              <a:rPr lang="en-US" sz="2400" dirty="0" smtClean="0"/>
              <a:t>The fitness of the Holobiont is the arbiter of selection. </a:t>
            </a:r>
          </a:p>
          <a:p>
            <a:pPr marL="0" indent="0">
              <a:buNone/>
            </a:pPr>
            <a:endParaRPr lang="en-US" sz="2400" dirty="0"/>
          </a:p>
          <a:p>
            <a:pPr marL="0" indent="0">
              <a:buNone/>
            </a:pPr>
            <a:r>
              <a:rPr lang="en-US" sz="2400" dirty="0" smtClean="0"/>
              <a:t>The </a:t>
            </a:r>
            <a:r>
              <a:rPr lang="en-US" sz="2400" dirty="0" err="1" smtClean="0"/>
              <a:t>Hologenome</a:t>
            </a:r>
            <a:r>
              <a:rPr lang="en-US" sz="2400" dirty="0" smtClean="0"/>
              <a:t> Theory of Evolution </a:t>
            </a:r>
            <a:endParaRPr lang="en-US" sz="2400" dirty="0"/>
          </a:p>
        </p:txBody>
      </p:sp>
      <p:pic>
        <p:nvPicPr>
          <p:cNvPr id="4" name="Picture 3"/>
          <p:cNvPicPr>
            <a:picLocks noChangeAspect="1"/>
          </p:cNvPicPr>
          <p:nvPr/>
        </p:nvPicPr>
        <p:blipFill>
          <a:blip r:embed="rId2"/>
          <a:stretch>
            <a:fillRect/>
          </a:stretch>
        </p:blipFill>
        <p:spPr>
          <a:xfrm>
            <a:off x="4572000" y="0"/>
            <a:ext cx="4572000" cy="6858000"/>
          </a:xfrm>
          <a:prstGeom prst="rect">
            <a:avLst/>
          </a:prstGeom>
        </p:spPr>
      </p:pic>
      <p:sp>
        <p:nvSpPr>
          <p:cNvPr id="5" name="TextBox 4"/>
          <p:cNvSpPr txBox="1"/>
          <p:nvPr/>
        </p:nvSpPr>
        <p:spPr>
          <a:xfrm>
            <a:off x="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QueenHyp.JPG"/>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3659" y="2347735"/>
            <a:ext cx="5774230" cy="4510265"/>
          </a:xfrm>
          <a:prstGeom prst="rect">
            <a:avLst/>
          </a:prstGeom>
        </p:spPr>
      </p:pic>
      <p:sp>
        <p:nvSpPr>
          <p:cNvPr id="2" name="Title 1"/>
          <p:cNvSpPr>
            <a:spLocks noGrp="1"/>
          </p:cNvSpPr>
          <p:nvPr>
            <p:ph type="title"/>
          </p:nvPr>
        </p:nvSpPr>
        <p:spPr>
          <a:xfrm>
            <a:off x="0" y="309950"/>
            <a:ext cx="5235662" cy="689008"/>
          </a:xfrm>
        </p:spPr>
        <p:txBody>
          <a:bodyPr/>
          <a:lstStyle/>
          <a:p>
            <a:r>
              <a:rPr lang="en-US" sz="3200" dirty="0" smtClean="0"/>
              <a:t>The Black Queen Hypothesis </a:t>
            </a:r>
            <a:endParaRPr lang="en-US" sz="3200" dirty="0"/>
          </a:p>
        </p:txBody>
      </p:sp>
      <p:sp>
        <p:nvSpPr>
          <p:cNvPr id="3" name="Content Placeholder 2"/>
          <p:cNvSpPr>
            <a:spLocks noGrp="1"/>
          </p:cNvSpPr>
          <p:nvPr>
            <p:ph idx="1"/>
          </p:nvPr>
        </p:nvSpPr>
        <p:spPr>
          <a:xfrm>
            <a:off x="0" y="998958"/>
            <a:ext cx="9181401" cy="1819005"/>
          </a:xfrm>
        </p:spPr>
        <p:txBody>
          <a:bodyPr/>
          <a:lstStyle/>
          <a:p>
            <a:pPr marL="0" indent="0">
              <a:buNone/>
            </a:pPr>
            <a:r>
              <a:rPr lang="en-US" sz="1800" dirty="0" smtClean="0"/>
              <a:t>explains the emergence of collaboration between microbes through the loss of genes encoding common goods (leaky products).  E.g.:   </a:t>
            </a:r>
          </a:p>
          <a:p>
            <a:pPr marL="0" indent="0">
              <a:buNone/>
            </a:pPr>
            <a:r>
              <a:rPr lang="en-US" sz="1800" dirty="0" smtClean="0"/>
              <a:t>Start -                                                                   After selection for small streamlined genomes</a:t>
            </a:r>
            <a:br>
              <a:rPr lang="en-US" sz="1800" dirty="0" smtClean="0"/>
            </a:br>
            <a:r>
              <a:rPr lang="en-US" sz="1800" dirty="0" smtClean="0"/>
              <a:t>Cells with identical genomes                           Cells are mutually dependent</a:t>
            </a:r>
            <a:r>
              <a:rPr lang="en-US" sz="2400" dirty="0" smtClean="0"/>
              <a:t> </a:t>
            </a:r>
            <a:endParaRPr lang="en-US" sz="2400" dirty="0"/>
          </a:p>
        </p:txBody>
      </p:sp>
      <p:pic>
        <p:nvPicPr>
          <p:cNvPr id="4" name="Picture 3"/>
          <p:cNvPicPr>
            <a:picLocks noChangeAspect="1"/>
          </p:cNvPicPr>
          <p:nvPr/>
        </p:nvPicPr>
        <p:blipFill>
          <a:blip r:embed="rId4"/>
          <a:stretch>
            <a:fillRect/>
          </a:stretch>
        </p:blipFill>
        <p:spPr>
          <a:xfrm>
            <a:off x="5072274" y="55665"/>
            <a:ext cx="3762467" cy="598789"/>
          </a:xfrm>
          <a:prstGeom prst="rect">
            <a:avLst/>
          </a:prstGeom>
        </p:spPr>
      </p:pic>
      <p:sp>
        <p:nvSpPr>
          <p:cNvPr id="5" name="TextBox 4"/>
          <p:cNvSpPr txBox="1"/>
          <p:nvPr/>
        </p:nvSpPr>
        <p:spPr>
          <a:xfrm>
            <a:off x="7092404" y="380767"/>
            <a:ext cx="1987731" cy="646331"/>
          </a:xfrm>
          <a:prstGeom prst="rect">
            <a:avLst/>
          </a:prstGeom>
          <a:noFill/>
        </p:spPr>
        <p:txBody>
          <a:bodyPr wrap="none" rtlCol="0">
            <a:spAutoFit/>
          </a:bodyPr>
          <a:lstStyle/>
          <a:p>
            <a:r>
              <a:rPr lang="en-US" sz="1200" dirty="0" err="1">
                <a:hlinkClick r:id="rId5" action="ppaction://hlinkfile"/>
              </a:rPr>
              <a:t>doi</a:t>
            </a:r>
            <a:r>
              <a:rPr lang="en-US" sz="1200" dirty="0">
                <a:hlinkClick r:id="rId5" action="ppaction://hlinkfile"/>
              </a:rPr>
              <a:t>: 10.1128/mBio.00036-12 </a:t>
            </a:r>
            <a:r>
              <a:rPr lang="en-US" sz="1200" dirty="0" smtClean="0"/>
              <a:t/>
            </a:r>
            <a:br>
              <a:rPr lang="en-US" sz="1200" dirty="0" smtClean="0"/>
            </a:br>
            <a:r>
              <a:rPr lang="en-US" sz="1200" i="1" dirty="0" smtClean="0"/>
              <a:t>23 </a:t>
            </a:r>
            <a:r>
              <a:rPr lang="en-US" sz="1200" i="1" dirty="0"/>
              <a:t>March 2012 </a:t>
            </a:r>
            <a:r>
              <a:rPr lang="en-US" sz="1200" i="1" dirty="0" smtClean="0"/>
              <a:t/>
            </a:r>
            <a:br>
              <a:rPr lang="en-US" sz="1200" i="1" dirty="0" smtClean="0"/>
            </a:br>
            <a:r>
              <a:rPr lang="en-US" sz="1200" i="1" dirty="0" err="1" smtClean="0"/>
              <a:t>mBio</a:t>
            </a:r>
            <a:r>
              <a:rPr lang="en-US" sz="1200" i="1" dirty="0" smtClean="0"/>
              <a:t> </a:t>
            </a:r>
            <a:r>
              <a:rPr lang="en-US" sz="1200" i="1" dirty="0"/>
              <a:t>vol. 3 no. 2 e00036-12 </a:t>
            </a:r>
            <a:endParaRPr lang="en-US" sz="1200" dirty="0"/>
          </a:p>
        </p:txBody>
      </p:sp>
      <p:sp>
        <p:nvSpPr>
          <p:cNvPr id="6" name="TextBox 5"/>
          <p:cNvSpPr txBox="1"/>
          <p:nvPr/>
        </p:nvSpPr>
        <p:spPr>
          <a:xfrm>
            <a:off x="6417889" y="2677784"/>
            <a:ext cx="2501839" cy="646331"/>
          </a:xfrm>
          <a:prstGeom prst="rect">
            <a:avLst/>
          </a:prstGeom>
          <a:noFill/>
        </p:spPr>
        <p:txBody>
          <a:bodyPr wrap="none" rtlCol="0">
            <a:spAutoFit/>
          </a:bodyPr>
          <a:lstStyle/>
          <a:p>
            <a:r>
              <a:rPr lang="en-US" dirty="0" smtClean="0"/>
              <a:t>See </a:t>
            </a:r>
            <a:r>
              <a:rPr lang="en-US" dirty="0" smtClean="0">
                <a:hlinkClick r:id="rId6"/>
              </a:rPr>
              <a:t>here </a:t>
            </a:r>
            <a:r>
              <a:rPr lang="en-US" dirty="0" smtClean="0"/>
              <a:t>for an updated </a:t>
            </a:r>
            <a:br>
              <a:rPr lang="en-US" dirty="0" smtClean="0"/>
            </a:br>
            <a:r>
              <a:rPr lang="en-US" dirty="0" smtClean="0"/>
              <a:t>version </a:t>
            </a:r>
            <a:endParaRPr lang="en-US" dirty="0"/>
          </a:p>
        </p:txBody>
      </p:sp>
    </p:spTree>
    <p:extLst>
      <p:ext uri="{BB962C8B-B14F-4D97-AF65-F5344CB8AC3E}">
        <p14:creationId xmlns:p14="http://schemas.microsoft.com/office/powerpoint/2010/main" val="4000658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025"/>
            <a:ext cx="6443663" cy="1143000"/>
          </a:xfrm>
        </p:spPr>
        <p:txBody>
          <a:bodyPr rtlCol="0">
            <a:normAutofit fontScale="90000"/>
          </a:bodyPr>
          <a:lstStyle/>
          <a:p>
            <a:pPr eaLnBrk="1" fontAlgn="auto" hangingPunct="1">
              <a:spcAft>
                <a:spcPts val="0"/>
              </a:spcAft>
              <a:defRPr/>
            </a:pPr>
            <a:r>
              <a:rPr lang="en-US" dirty="0" err="1" smtClean="0">
                <a:ea typeface="+mj-ea"/>
                <a:cs typeface="+mj-cs"/>
              </a:rPr>
              <a:t>Mendelian</a:t>
            </a:r>
            <a:r>
              <a:rPr lang="en-US" dirty="0" smtClean="0">
                <a:ea typeface="+mj-ea"/>
                <a:cs typeface="+mj-cs"/>
              </a:rPr>
              <a:t> genetics and </a:t>
            </a:r>
            <a:r>
              <a:rPr lang="en-US" dirty="0" err="1" smtClean="0">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457200" y="2066925"/>
            <a:ext cx="6316663" cy="4525963"/>
          </a:xfrm>
        </p:spPr>
        <p:txBody>
          <a:bodyPr/>
          <a:lstStyle/>
          <a:p>
            <a:pPr eaLnBrk="1" hangingPunct="1"/>
            <a:r>
              <a:rPr lang="en-US" dirty="0">
                <a:latin typeface="Calibri" charset="0"/>
              </a:rPr>
              <a:t>Gene as unit of </a:t>
            </a:r>
            <a:r>
              <a:rPr lang="en-US" dirty="0" smtClean="0">
                <a:latin typeface="Calibri" charset="0"/>
              </a:rPr>
              <a:t>inheritance </a:t>
            </a:r>
            <a:endParaRPr lang="en-US" dirty="0">
              <a:latin typeface="Calibri" charset="0"/>
            </a:endParaRP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6773863" y="2763838"/>
            <a:ext cx="2370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Gregor Johann Mendel</a:t>
            </a:r>
            <a:endParaRPr lang="en-US" sz="180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75" y="0"/>
            <a:ext cx="2287588" cy="27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612"/>
          </a:xfrm>
        </p:spPr>
        <p:txBody>
          <a:bodyPr rtlCol="0">
            <a:normAutofit fontScale="90000"/>
          </a:bodyPr>
          <a:lstStyle/>
          <a:p>
            <a:pPr eaLnBrk="1" fontAlgn="auto" hangingPunct="1">
              <a:spcAft>
                <a:spcPts val="0"/>
              </a:spcAft>
              <a:defRPr/>
            </a:pPr>
            <a:r>
              <a:rPr lang="en-US" dirty="0" smtClean="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457200" y="1146175"/>
            <a:ext cx="8229600" cy="5711825"/>
          </a:xfrm>
        </p:spPr>
        <p:txBody>
          <a:bodyPr/>
          <a:lstStyle/>
          <a:p>
            <a:pPr eaLnBrk="1" hangingPunct="1">
              <a:lnSpc>
                <a:spcPct val="80000"/>
              </a:lnSpc>
            </a:pPr>
            <a:r>
              <a:rPr lang="en-US" sz="2200">
                <a:latin typeface="Times" charset="0"/>
                <a:cs typeface="Times" charset="0"/>
              </a:rPr>
              <a:t>Replaced Darwin’s concept of blended inheritance and fluctuations (which were shown not to be inherited) with inherited mutations. </a:t>
            </a:r>
            <a:br>
              <a:rPr lang="en-US" sz="2200">
                <a:latin typeface="Times" charset="0"/>
                <a:cs typeface="Times" charset="0"/>
              </a:rPr>
            </a:br>
            <a:endParaRPr lang="en-US" sz="2200">
              <a:latin typeface="Times" charset="0"/>
              <a:cs typeface="Times" charset="0"/>
            </a:endParaRPr>
          </a:p>
          <a:p>
            <a:pPr eaLnBrk="1" hangingPunct="1">
              <a:lnSpc>
                <a:spcPct val="80000"/>
              </a:lnSpc>
            </a:pPr>
            <a:r>
              <a:rPr lang="en-US" sz="2200">
                <a:latin typeface="Times" charset="0"/>
                <a:cs typeface="Times" charset="0"/>
              </a:rPr>
              <a:t>For the most part the geneticists in the early 1900s did not doubt the process of natural selection as described by Darwin, but they saw the creative force in the mutations.</a:t>
            </a:r>
            <a:br>
              <a:rPr lang="en-US" sz="2200">
                <a:latin typeface="Times" charset="0"/>
                <a:cs typeface="Times" charset="0"/>
              </a:rPr>
            </a:b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(From Arlin’s entry on mutationsm in Wikkipedia: )</a:t>
            </a:r>
          </a:p>
          <a:p>
            <a:pPr eaLnBrk="1" hangingPunct="1">
              <a:lnSpc>
                <a:spcPct val="80000"/>
              </a:lnSpc>
              <a:buFont typeface="Arial" charset="0"/>
              <a:buNone/>
            </a:pPr>
            <a:r>
              <a:rPr lang="en-US" sz="2200">
                <a:latin typeface="Times" charset="0"/>
                <a:cs typeface="Times" charset="0"/>
              </a:rPr>
              <a:t> </a:t>
            </a:r>
            <a:r>
              <a:rPr lang="en-US" sz="2200" i="1">
                <a:latin typeface="Times" charset="0"/>
                <a:cs typeface="Times" charset="0"/>
              </a:rPr>
              <a:t>“.. the mutationists saw evolution as a two-step process of the chance occurrence of a mutation, followed by its persistence or elimination (selection). </a:t>
            </a:r>
            <a:br>
              <a:rPr lang="en-US" sz="2200" i="1">
                <a:latin typeface="Times" charset="0"/>
                <a:cs typeface="Times" charset="0"/>
              </a:rPr>
            </a:br>
            <a:r>
              <a:rPr lang="en-US" sz="2200" i="1">
                <a:latin typeface="Times" charset="0"/>
                <a:cs typeface="Times" charset="0"/>
              </a:rPr>
              <a:t>The mutationists denied that selection is creative, and they gave mutation a certain measure of control over the course of evolution.” </a:t>
            </a:r>
          </a:p>
          <a:p>
            <a:pPr eaLnBrk="1" hangingPunct="1">
              <a:lnSpc>
                <a:spcPct val="80000"/>
              </a:lnSpc>
            </a:pPr>
            <a:endParaRPr lang="en-US" sz="2200">
              <a:latin typeface="Times" charset="0"/>
              <a:cs typeface="Times" charset="0"/>
            </a:endParaRPr>
          </a:p>
          <a:p>
            <a:pPr eaLnBrk="1" hangingPunct="1">
              <a:lnSpc>
                <a:spcPct val="80000"/>
              </a:lnSpc>
              <a:buFont typeface="Arial" charset="0"/>
              <a:buNone/>
            </a:pPr>
            <a:r>
              <a:rPr lang="en-US" sz="2200">
                <a:latin typeface="Times" charset="0"/>
                <a:cs typeface="Times" charset="0"/>
              </a:rPr>
              <a:t>     The inclusion of genetic exchange as a process creating variation is more in line with the mutationist view than with the modern synthesis.</a:t>
            </a:r>
            <a:r>
              <a:rPr lang="en-US" sz="2200" i="1">
                <a:latin typeface="Times" charset="0"/>
                <a:cs typeface="Times"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11200"/>
          </a:xfrm>
        </p:spPr>
        <p:txBody>
          <a:bodyPr rtlCol="0">
            <a:normAutofit fontScale="90000"/>
          </a:bodyPr>
          <a:lstStyle/>
          <a:p>
            <a:pPr eaLnBrk="1" fontAlgn="auto" hangingPunct="1">
              <a:spcAft>
                <a:spcPts val="0"/>
              </a:spcAft>
              <a:defRPr/>
            </a:pPr>
            <a:r>
              <a:rPr lang="en-US" dirty="0" smtClean="0">
                <a:ea typeface="+mj-ea"/>
                <a:cs typeface="+mj-cs"/>
                <a:hlinkClick r:id="rId2"/>
              </a:rPr>
              <a:t>Modern Synthesis</a:t>
            </a:r>
            <a:endParaRPr lang="en-US" dirty="0">
              <a:ea typeface="+mj-ea"/>
              <a:cs typeface="+mj-cs"/>
            </a:endParaRPr>
          </a:p>
        </p:txBody>
      </p:sp>
      <p:sp>
        <p:nvSpPr>
          <p:cNvPr id="3" name="Content Placeholder 2"/>
          <p:cNvSpPr>
            <a:spLocks noGrp="1"/>
          </p:cNvSpPr>
          <p:nvPr>
            <p:ph idx="1"/>
          </p:nvPr>
        </p:nvSpPr>
        <p:spPr>
          <a:xfrm>
            <a:off x="457200" y="984250"/>
            <a:ext cx="8458200" cy="5326063"/>
          </a:xfrm>
        </p:spPr>
        <p:txBody>
          <a:bodyPr rtlCol="0">
            <a:noAutofit/>
          </a:bodyPr>
          <a:lstStyle/>
          <a:p>
            <a:pPr eaLnBrk="1" fontAlgn="auto" hangingPunct="1">
              <a:spcAft>
                <a:spcPts val="0"/>
              </a:spcAft>
              <a:buFont typeface="Arial"/>
              <a:buChar char="•"/>
              <a:defRPr/>
            </a:pPr>
            <a:r>
              <a:rPr lang="en-US" sz="2200" dirty="0" smtClean="0">
                <a:latin typeface="Times"/>
                <a:ea typeface="+mn-ea"/>
                <a:cs typeface="Times"/>
              </a:rPr>
              <a:t>Mutations create variation.  </a:t>
            </a:r>
          </a:p>
          <a:p>
            <a:pPr eaLnBrk="1" fontAlgn="auto" hangingPunct="1">
              <a:spcAft>
                <a:spcPts val="0"/>
              </a:spcAft>
              <a:buFont typeface="Arial"/>
              <a:buChar char="•"/>
              <a:defRPr/>
            </a:pPr>
            <a:r>
              <a:rPr lang="en-US" sz="2200" dirty="0" smtClean="0">
                <a:latin typeface="Times"/>
                <a:ea typeface="+mn-ea"/>
                <a:cs typeface="Times"/>
              </a:rPr>
              <a:t>The individual mutation is not important.</a:t>
            </a:r>
          </a:p>
          <a:p>
            <a:pPr eaLnBrk="1" fontAlgn="auto" hangingPunct="1">
              <a:spcAft>
                <a:spcPts val="0"/>
              </a:spcAft>
              <a:buFont typeface="Arial"/>
              <a:buChar char="•"/>
              <a:defRPr/>
            </a:pPr>
            <a:r>
              <a:rPr lang="en-US" sz="2200" dirty="0" smtClean="0">
                <a:latin typeface="Times"/>
                <a:ea typeface="+mn-ea"/>
                <a:cs typeface="Times"/>
              </a:rPr>
              <a:t>An unlimited supply in variation is present in the population.</a:t>
            </a:r>
          </a:p>
          <a:p>
            <a:pPr eaLnBrk="1" fontAlgn="auto" hangingPunct="1">
              <a:spcAft>
                <a:spcPts val="0"/>
              </a:spcAft>
              <a:buFont typeface="Arial"/>
              <a:buChar char="•"/>
              <a:defRPr/>
            </a:pPr>
            <a:r>
              <a:rPr lang="en-US" sz="2200" dirty="0" smtClean="0">
                <a:latin typeface="Times"/>
                <a:ea typeface="+mn-ea"/>
                <a:cs typeface="Times"/>
              </a:rPr>
              <a:t>Selection is what causes evolution by natural selection.</a:t>
            </a:r>
          </a:p>
          <a:p>
            <a:pPr eaLnBrk="1" fontAlgn="auto" hangingPunct="1">
              <a:spcAft>
                <a:spcPts val="0"/>
              </a:spcAft>
              <a:buFont typeface="Arial"/>
              <a:buChar char="•"/>
              <a:defRPr/>
            </a:pPr>
            <a:r>
              <a:rPr lang="en-US" sz="2200" dirty="0" err="1" smtClean="0">
                <a:latin typeface="Times"/>
                <a:ea typeface="+mn-ea"/>
                <a:cs typeface="Times"/>
              </a:rPr>
              <a:t>Mutationists</a:t>
            </a:r>
            <a:r>
              <a:rPr lang="en-US" sz="2200" dirty="0" smtClean="0">
                <a:latin typeface="Times"/>
                <a:ea typeface="+mn-ea"/>
                <a:cs typeface="Times"/>
              </a:rPr>
              <a:t> believed </a:t>
            </a:r>
            <a:r>
              <a:rPr lang="en-US" sz="2200" dirty="0" err="1" smtClean="0">
                <a:latin typeface="Times"/>
                <a:ea typeface="+mn-ea"/>
                <a:cs typeface="Times"/>
              </a:rPr>
              <a:t>Mendelian</a:t>
            </a:r>
            <a:r>
              <a:rPr lang="en-US" sz="2200" dirty="0" smtClean="0">
                <a:latin typeface="Times"/>
                <a:ea typeface="+mn-ea"/>
                <a:cs typeface="Times"/>
              </a:rPr>
              <a:t> genetics is incompatible with Darwin’s theory of natural selection.  (See </a:t>
            </a:r>
            <a:r>
              <a:rPr lang="en-US" sz="2200" dirty="0" err="1" smtClean="0">
                <a:latin typeface="Times"/>
                <a:ea typeface="+mn-ea"/>
                <a:cs typeface="Times"/>
              </a:rPr>
              <a:t>Arlin</a:t>
            </a:r>
            <a:r>
              <a:rPr lang="en-US" sz="2200" dirty="0" smtClean="0">
                <a:latin typeface="Times"/>
                <a:ea typeface="+mn-ea"/>
                <a:cs typeface="Times"/>
              </a:rPr>
              <a:t> </a:t>
            </a:r>
            <a:r>
              <a:rPr lang="en-US" sz="2200" dirty="0" err="1" smtClean="0">
                <a:latin typeface="Times"/>
                <a:ea typeface="+mn-ea"/>
                <a:cs typeface="Times"/>
              </a:rPr>
              <a:t>Stoltzfus</a:t>
            </a:r>
            <a:r>
              <a:rPr lang="en-US" sz="2200" dirty="0" smtClean="0">
                <a:latin typeface="Times"/>
                <a:ea typeface="+mn-ea"/>
                <a:cs typeface="Times"/>
              </a:rPr>
              <a:t>’ </a:t>
            </a:r>
            <a:r>
              <a:rPr lang="en-US" sz="2200" dirty="0" err="1" smtClean="0">
                <a:latin typeface="Times"/>
                <a:ea typeface="+mn-ea"/>
                <a:cs typeface="Times"/>
              </a:rPr>
              <a:t>Mutationism</a:t>
            </a:r>
            <a:r>
              <a:rPr lang="en-US" sz="2200" dirty="0" smtClean="0">
                <a:latin typeface="Times"/>
                <a:ea typeface="+mn-ea"/>
                <a:cs typeface="Times"/>
              </a:rPr>
              <a:t> Myth, which debunks this claim. The proponents of the modern synthesis did not want to “stand on the shoulders of giants”.)</a:t>
            </a:r>
            <a:endParaRPr lang="en-US" sz="2200" dirty="0" smtClean="0">
              <a:latin typeface="Times"/>
              <a:ea typeface="+mn-ea"/>
              <a:cs typeface="Times"/>
              <a:hlinkClick r:id="rId3" tooltip="Julian Huxley"/>
            </a:endParaRPr>
          </a:p>
          <a:p>
            <a:pPr marL="0" indent="0" eaLnBrk="1" fontAlgn="auto" hangingPunct="1">
              <a:spcAft>
                <a:spcPts val="0"/>
              </a:spcAft>
              <a:buFont typeface="Arial"/>
              <a:buNone/>
              <a:defRPr/>
            </a:pPr>
            <a:r>
              <a:rPr lang="en-US" sz="2200" dirty="0" smtClean="0">
                <a:latin typeface="Times"/>
                <a:ea typeface="+mn-ea"/>
                <a:cs typeface="Times"/>
                <a:hlinkClick r:id="rId3" tooltip="Julian Huxley"/>
              </a:rPr>
              <a:t>     </a:t>
            </a:r>
          </a:p>
          <a:p>
            <a:pPr eaLnBrk="1" fontAlgn="auto" hangingPunct="1">
              <a:spcAft>
                <a:spcPts val="0"/>
              </a:spcAft>
              <a:buFont typeface="Arial"/>
              <a:buNone/>
              <a:defRPr/>
            </a:pPr>
            <a:r>
              <a:rPr lang="en-US" sz="2200" dirty="0" smtClean="0">
                <a:latin typeface="Times"/>
                <a:ea typeface="+mn-ea"/>
                <a:cs typeface="Times"/>
                <a:hlinkClick r:id="rId3" tooltip="Julian Huxley"/>
              </a:rPr>
              <a:t>Julian Huxley</a:t>
            </a:r>
            <a:r>
              <a:rPr lang="en-US" sz="2200" dirty="0" smtClean="0">
                <a:latin typeface="Times"/>
                <a:ea typeface="+mn-ea"/>
                <a:cs typeface="Times"/>
              </a:rPr>
              <a:t> invented the term, when he produced his book, </a:t>
            </a:r>
            <a:r>
              <a:rPr lang="en-US" sz="2200" i="1" dirty="0" smtClean="0">
                <a:latin typeface="Times"/>
                <a:ea typeface="+mn-ea"/>
                <a:cs typeface="Times"/>
                <a:hlinkClick r:id="rId4" tooltip="Evolution: The Modern Synthesis"/>
              </a:rPr>
              <a:t>Evolution: The Modern Synthesis</a:t>
            </a:r>
            <a:r>
              <a:rPr lang="en-US" sz="2200" dirty="0" smtClean="0">
                <a:latin typeface="Times"/>
                <a:ea typeface="+mn-ea"/>
                <a:cs typeface="Times"/>
              </a:rPr>
              <a:t> (1942). Other major figures in the modern synthesis include </a:t>
            </a:r>
            <a:r>
              <a:rPr lang="en-US" sz="2200" dirty="0" smtClean="0">
                <a:latin typeface="Times"/>
                <a:ea typeface="+mn-ea"/>
                <a:cs typeface="Times"/>
                <a:hlinkClick r:id="rId5" tooltip="R. A. Fisher"/>
              </a:rPr>
              <a:t>Ronald A. </a:t>
            </a:r>
            <a:r>
              <a:rPr lang="en-US" sz="2200" b="1" dirty="0" smtClean="0">
                <a:latin typeface="Times"/>
                <a:ea typeface="+mn-ea"/>
                <a:cs typeface="Times"/>
                <a:hlinkClick r:id="rId5" tooltip="R. A. Fisher"/>
              </a:rPr>
              <a:t>Fisher</a:t>
            </a:r>
            <a:r>
              <a:rPr lang="en-US" sz="2200" dirty="0" smtClean="0">
                <a:latin typeface="Times"/>
                <a:ea typeface="+mn-ea"/>
                <a:cs typeface="Times"/>
              </a:rPr>
              <a:t>, </a:t>
            </a:r>
            <a:r>
              <a:rPr lang="en-US" sz="2200" dirty="0" smtClean="0">
                <a:latin typeface="Times"/>
                <a:ea typeface="+mn-ea"/>
                <a:cs typeface="Times"/>
                <a:hlinkClick r:id="rId6" tooltip="Theodosius Dobzhansky"/>
              </a:rPr>
              <a:t>Theodosius </a:t>
            </a:r>
            <a:r>
              <a:rPr lang="en-US" sz="2200" b="1" dirty="0" smtClean="0">
                <a:latin typeface="Times"/>
                <a:ea typeface="+mn-ea"/>
                <a:cs typeface="Times"/>
                <a:hlinkClick r:id="rId6" tooltip="Theodosius Dobzhansky"/>
              </a:rPr>
              <a:t>Dobzhansky</a:t>
            </a:r>
            <a:r>
              <a:rPr lang="en-US" sz="2200" dirty="0" smtClean="0">
                <a:latin typeface="Times"/>
                <a:ea typeface="+mn-ea"/>
                <a:cs typeface="Times"/>
              </a:rPr>
              <a:t>, </a:t>
            </a:r>
            <a:r>
              <a:rPr lang="en-US" sz="2200" dirty="0" smtClean="0">
                <a:latin typeface="Times"/>
                <a:ea typeface="+mn-ea"/>
                <a:cs typeface="Times"/>
                <a:hlinkClick r:id="rId7" tooltip="J.B.S. Haldane"/>
              </a:rPr>
              <a:t>John B.S. “Jack” </a:t>
            </a:r>
            <a:r>
              <a:rPr lang="en-US" sz="2200" b="1" dirty="0" smtClean="0">
                <a:latin typeface="Times"/>
                <a:ea typeface="+mn-ea"/>
                <a:cs typeface="Times"/>
                <a:hlinkClick r:id="rId7" tooltip="J.B.S. Haldane"/>
              </a:rPr>
              <a:t>Haldane</a:t>
            </a:r>
            <a:r>
              <a:rPr lang="en-US" sz="2200" dirty="0" smtClean="0">
                <a:latin typeface="Times"/>
                <a:ea typeface="+mn-ea"/>
                <a:cs typeface="Times"/>
              </a:rPr>
              <a:t>, </a:t>
            </a:r>
            <a:r>
              <a:rPr lang="en-US" sz="2200" dirty="0" smtClean="0">
                <a:latin typeface="Times"/>
                <a:ea typeface="+mn-ea"/>
                <a:cs typeface="Times"/>
                <a:hlinkClick r:id="rId8" tooltip="Sewall Wright"/>
              </a:rPr>
              <a:t>Sewall </a:t>
            </a:r>
            <a:r>
              <a:rPr lang="en-US" sz="2200" b="1" dirty="0" smtClean="0">
                <a:latin typeface="Times"/>
                <a:ea typeface="+mn-ea"/>
                <a:cs typeface="Times"/>
                <a:hlinkClick r:id="rId8" tooltip="Sewall Wright"/>
              </a:rPr>
              <a:t>Wright</a:t>
            </a:r>
            <a:r>
              <a:rPr lang="en-US" sz="2200" dirty="0" smtClean="0">
                <a:latin typeface="Times"/>
                <a:ea typeface="+mn-ea"/>
                <a:cs typeface="Times"/>
              </a:rPr>
              <a:t>, </a:t>
            </a:r>
            <a:r>
              <a:rPr lang="en-US" sz="2200" dirty="0" smtClean="0">
                <a:latin typeface="Times"/>
                <a:ea typeface="+mn-ea"/>
                <a:cs typeface="Times"/>
                <a:hlinkClick r:id="rId9" tooltip="E.B. Ford"/>
              </a:rPr>
              <a:t>Edmond B. Ford</a:t>
            </a:r>
            <a:r>
              <a:rPr lang="en-US" sz="2200" dirty="0" smtClean="0">
                <a:latin typeface="Times"/>
                <a:ea typeface="+mn-ea"/>
                <a:cs typeface="Times"/>
              </a:rPr>
              <a:t>, </a:t>
            </a:r>
            <a:r>
              <a:rPr lang="en-US" sz="2200" dirty="0" smtClean="0">
                <a:latin typeface="Times"/>
                <a:ea typeface="+mn-ea"/>
                <a:cs typeface="Times"/>
                <a:hlinkClick r:id="rId10" tooltip="Ernst Mayr"/>
              </a:rPr>
              <a:t>Ernst </a:t>
            </a:r>
            <a:r>
              <a:rPr lang="en-US" sz="2200" b="1" dirty="0" smtClean="0">
                <a:latin typeface="Times"/>
                <a:ea typeface="+mn-ea"/>
                <a:cs typeface="Times"/>
                <a:hlinkClick r:id="rId10" tooltip="Ernst Mayr"/>
              </a:rPr>
              <a:t>Mayr</a:t>
            </a:r>
            <a:r>
              <a:rPr lang="en-US" sz="2200" dirty="0" smtClean="0">
                <a:latin typeface="Times"/>
                <a:ea typeface="+mn-ea"/>
                <a:cs typeface="Times"/>
              </a:rPr>
              <a:t>, </a:t>
            </a:r>
            <a:r>
              <a:rPr lang="en-US" sz="2200" dirty="0" smtClean="0">
                <a:latin typeface="Times"/>
                <a:ea typeface="+mn-ea"/>
                <a:cs typeface="Times"/>
                <a:hlinkClick r:id="rId11" tooltip="Bernhard Rensch"/>
              </a:rPr>
              <a:t>Bernhard Rensch</a:t>
            </a:r>
            <a:r>
              <a:rPr lang="en-US" sz="2200" dirty="0" smtClean="0">
                <a:latin typeface="Times"/>
                <a:ea typeface="+mn-ea"/>
                <a:cs typeface="Times"/>
              </a:rPr>
              <a:t>, </a:t>
            </a:r>
            <a:r>
              <a:rPr lang="en-US" sz="2200" dirty="0" smtClean="0">
                <a:latin typeface="Times"/>
                <a:ea typeface="+mn-ea"/>
                <a:cs typeface="Times"/>
                <a:hlinkClick r:id="rId12" tooltip="Sergei Chetverikov"/>
              </a:rPr>
              <a:t>Sergei Chetverikov</a:t>
            </a:r>
            <a:r>
              <a:rPr lang="en-US" sz="2200" dirty="0" smtClean="0">
                <a:latin typeface="Times"/>
                <a:ea typeface="+mn-ea"/>
                <a:cs typeface="Times"/>
              </a:rPr>
              <a:t>, </a:t>
            </a:r>
            <a:r>
              <a:rPr lang="en-US" sz="2200" dirty="0" smtClean="0">
                <a:latin typeface="Times"/>
                <a:ea typeface="+mn-ea"/>
                <a:cs typeface="Times"/>
                <a:hlinkClick r:id="rId13" tooltip="George Gaylord Simpson"/>
              </a:rPr>
              <a:t>George Gaylord Simpson</a:t>
            </a:r>
            <a:r>
              <a:rPr lang="en-US" sz="2200" dirty="0" smtClean="0">
                <a:latin typeface="Times"/>
                <a:ea typeface="+mn-ea"/>
                <a:cs typeface="Times"/>
              </a:rPr>
              <a:t>, and </a:t>
            </a:r>
            <a:r>
              <a:rPr lang="en-US" sz="2200" dirty="0" smtClean="0">
                <a:latin typeface="Times"/>
                <a:ea typeface="+mn-ea"/>
                <a:cs typeface="Times"/>
                <a:hlinkClick r:id="rId14" tooltip="G. Ledyard Stebbins"/>
              </a:rPr>
              <a:t>G. Ledyard Stebbins</a:t>
            </a:r>
            <a:r>
              <a:rPr lang="en-US" sz="2200" dirty="0" smtClean="0">
                <a:latin typeface="Times"/>
                <a:ea typeface="+mn-ea"/>
                <a:cs typeface="Times"/>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dirty="0">
              <a:latin typeface="Calibri" charset="0"/>
            </a:endParaRPr>
          </a:p>
        </p:txBody>
      </p:sp>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a:t>
            </a:r>
            <a:r>
              <a:rPr lang="en-US" dirty="0" smtClean="0">
                <a:latin typeface="Calibri" charset="0"/>
              </a:rPr>
              <a:t>selection, or </a:t>
            </a:r>
            <a:r>
              <a:rPr lang="en-US" dirty="0">
                <a:latin typeface="Calibri" charset="0"/>
              </a:rPr>
              <a:t>only in conflict with social Darwinists</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3847116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20650"/>
            <a:ext cx="9144000" cy="977900"/>
          </a:xfrm>
        </p:spPr>
        <p:txBody>
          <a:bodyPr rtlCol="0">
            <a:normAutofit fontScale="90000"/>
          </a:bodyPr>
          <a:lstStyle/>
          <a:p>
            <a:pPr eaLnBrk="1" fontAlgn="auto" hangingPunct="1">
              <a:spcAft>
                <a:spcPts val="0"/>
              </a:spcAft>
              <a:defRPr/>
            </a:pPr>
            <a:r>
              <a:rPr lang="en-US" dirty="0" smtClean="0">
                <a:solidFill>
                  <a:srgbClr val="2D2DB9"/>
                </a:solidFill>
                <a:ea typeface="ＭＳ Ｐゴシック" pitchFamily="-65" charset="-128"/>
                <a:cs typeface="ＭＳ Ｐゴシック" pitchFamily="-65" charset="-128"/>
              </a:rPr>
              <a:t>Darwinian Evolution – Natural Selection </a:t>
            </a:r>
            <a:endParaRPr lang="en-US" dirty="0">
              <a:solidFill>
                <a:srgbClr val="2D2DB9"/>
              </a:solidFill>
              <a:ea typeface="ＭＳ Ｐゴシック" pitchFamily="-65" charset="-128"/>
              <a:cs typeface="ＭＳ Ｐゴシック" pitchFamily="-65" charset="-128"/>
            </a:endParaRPr>
          </a:p>
        </p:txBody>
      </p:sp>
      <p:sp>
        <p:nvSpPr>
          <p:cNvPr id="83971" name="Rectangle 3"/>
          <p:cNvSpPr>
            <a:spLocks noGrp="1" noChangeArrowheads="1"/>
          </p:cNvSpPr>
          <p:nvPr>
            <p:ph type="body" idx="1"/>
          </p:nvPr>
        </p:nvSpPr>
        <p:spPr>
          <a:xfrm>
            <a:off x="0" y="5143500"/>
            <a:ext cx="2782888" cy="660400"/>
          </a:xfrm>
        </p:spPr>
        <p:txBody>
          <a:bodyPr rtlCol="0">
            <a:normAutofit lnSpcReduction="10000"/>
          </a:bodyPr>
          <a:lstStyle/>
          <a:p>
            <a:pPr eaLnBrk="1" fontAlgn="auto" hangingPunct="1">
              <a:lnSpc>
                <a:spcPct val="90000"/>
              </a:lnSpc>
              <a:spcAft>
                <a:spcPts val="0"/>
              </a:spcAft>
              <a:buFontTx/>
              <a:buNone/>
              <a:defRPr/>
            </a:pPr>
            <a:r>
              <a:rPr lang="en-US" sz="2200" dirty="0">
                <a:solidFill>
                  <a:schemeClr val="bg1"/>
                </a:solidFill>
                <a:ea typeface="ＭＳ Ｐゴシック" pitchFamily="-65" charset="-128"/>
                <a:cs typeface="ＭＳ Ｐゴシック" pitchFamily="-65" charset="-128"/>
              </a:rPr>
              <a:t>Charles Darwin</a:t>
            </a:r>
          </a:p>
          <a:p>
            <a:pPr eaLnBrk="1" fontAlgn="auto" hangingPunct="1">
              <a:lnSpc>
                <a:spcPct val="90000"/>
              </a:lnSpc>
              <a:spcAft>
                <a:spcPts val="0"/>
              </a:spcAft>
              <a:buFontTx/>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fontAlgn="auto" hangingPunct="1">
              <a:lnSpc>
                <a:spcPct val="90000"/>
              </a:lnSpc>
              <a:spcAft>
                <a:spcPts val="0"/>
              </a:spcAft>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65088" y="977900"/>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117475" y="3433763"/>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2270125" y="1219200"/>
            <a:ext cx="6646863" cy="558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dirty="0"/>
              <a:t>…., if there be, owing to the high geometrical powers of increase of each species, at some age, season, or year, a </a:t>
            </a:r>
            <a:r>
              <a:rPr lang="en-US" sz="2100" b="1" dirty="0"/>
              <a:t>severe struggle for life</a:t>
            </a:r>
            <a:r>
              <a:rPr lang="en-US" sz="2100" dirty="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a:t>
            </a:r>
            <a:r>
              <a:rPr lang="en-US" sz="2100" dirty="0" err="1"/>
              <a:t>characterised</a:t>
            </a:r>
            <a:r>
              <a:rPr lang="en-US" sz="2100" dirty="0"/>
              <a:t> will have the best chance of being preserved in the struggle for life; and from </a:t>
            </a:r>
            <a:r>
              <a:rPr lang="en-US" sz="2100" b="1" dirty="0"/>
              <a:t>the strong principle of inheritance </a:t>
            </a:r>
            <a:r>
              <a:rPr lang="en-US" sz="2100" dirty="0"/>
              <a:t>they will tend to produce offspring similarly </a:t>
            </a:r>
            <a:r>
              <a:rPr lang="en-US" sz="2100" dirty="0" err="1"/>
              <a:t>characterised</a:t>
            </a:r>
            <a:r>
              <a:rPr lang="en-US" sz="2100" dirty="0"/>
              <a:t>. This principle of preservation, I have called, for the sake of brevity, Natural Selection.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808038" y="0"/>
            <a:ext cx="7772400" cy="1085850"/>
          </a:xfrm>
        </p:spPr>
        <p:txBody>
          <a:bodyPr/>
          <a:lstStyle/>
          <a:p>
            <a:pPr eaLnBrk="1" hangingPunct="1"/>
            <a:r>
              <a:rPr lang="en-US" i="1">
                <a:latin typeface="Calibri" charset="0"/>
              </a:rPr>
              <a:t>Nature, red in tooth and claw</a:t>
            </a:r>
          </a:p>
        </p:txBody>
      </p:sp>
      <p:sp>
        <p:nvSpPr>
          <p:cNvPr id="3" name="Subtitle 2"/>
          <p:cNvSpPr>
            <a:spLocks noGrp="1"/>
          </p:cNvSpPr>
          <p:nvPr>
            <p:ph type="subTitle" idx="1"/>
          </p:nvPr>
        </p:nvSpPr>
        <p:spPr>
          <a:xfrm>
            <a:off x="1371600" y="1708150"/>
            <a:ext cx="6400800" cy="3930650"/>
          </a:xfrm>
        </p:spPr>
        <p:txBody>
          <a:bodyPr rtlCol="0">
            <a:normAutofit fontScale="47500" lnSpcReduction="20000"/>
          </a:bodyPr>
          <a:lstStyle/>
          <a:p>
            <a:pPr eaLnBrk="1" fontAlgn="auto" hangingPunct="1">
              <a:spcAft>
                <a:spcPts val="0"/>
              </a:spcAft>
              <a:buFont typeface="Arial"/>
              <a:buNone/>
              <a:defRPr/>
            </a:pPr>
            <a:r>
              <a:rPr lang="en-US" i="1" dirty="0" smtClean="0">
                <a:ea typeface="+mn-ea"/>
                <a:cs typeface="+mn-cs"/>
              </a:rPr>
              <a:t>Are God and Nature then at strife,</a:t>
            </a:r>
            <a:r>
              <a:rPr lang="en-US" dirty="0" smtClean="0">
                <a:ea typeface="+mn-ea"/>
                <a:cs typeface="+mn-cs"/>
              </a:rPr>
              <a:t> </a:t>
            </a:r>
            <a:br>
              <a:rPr lang="en-US" dirty="0" smtClean="0">
                <a:ea typeface="+mn-ea"/>
                <a:cs typeface="+mn-cs"/>
              </a:rPr>
            </a:br>
            <a:r>
              <a:rPr lang="en-US" i="1" dirty="0" smtClean="0">
                <a:ea typeface="+mn-ea"/>
                <a:cs typeface="+mn-cs"/>
              </a:rPr>
              <a:t>That Nature lends such evil dreams?</a:t>
            </a:r>
            <a:br>
              <a:rPr lang="en-US" i="1" dirty="0" smtClean="0">
                <a:ea typeface="+mn-ea"/>
                <a:cs typeface="+mn-cs"/>
              </a:rPr>
            </a:br>
            <a:r>
              <a:rPr lang="en-US" dirty="0" smtClean="0">
                <a:ea typeface="+mn-ea"/>
                <a:cs typeface="+mn-cs"/>
              </a:rPr>
              <a:t> </a:t>
            </a:r>
            <a:r>
              <a:rPr lang="en-US" i="1" dirty="0" smtClean="0">
                <a:ea typeface="+mn-ea"/>
                <a:cs typeface="+mn-cs"/>
              </a:rPr>
              <a:t>So careful of the type she seems,</a:t>
            </a:r>
            <a:r>
              <a:rPr lang="en-US" dirty="0" smtClean="0">
                <a:ea typeface="+mn-ea"/>
                <a:cs typeface="+mn-cs"/>
              </a:rPr>
              <a:t> </a:t>
            </a:r>
            <a:br>
              <a:rPr lang="en-US" dirty="0" smtClean="0">
                <a:ea typeface="+mn-ea"/>
                <a:cs typeface="+mn-cs"/>
              </a:rPr>
            </a:br>
            <a:r>
              <a:rPr lang="en-US" i="1" dirty="0" smtClean="0">
                <a:ea typeface="+mn-ea"/>
                <a:cs typeface="+mn-cs"/>
              </a:rPr>
              <a:t>So careless of the single life;</a:t>
            </a:r>
            <a:r>
              <a:rPr lang="en-US" dirty="0" smtClean="0">
                <a:ea typeface="+mn-ea"/>
                <a:cs typeface="+mn-cs"/>
              </a:rPr>
              <a:t> </a:t>
            </a:r>
            <a:br>
              <a:rPr lang="en-US" dirty="0" smtClean="0">
                <a:ea typeface="+mn-ea"/>
                <a:cs typeface="+mn-cs"/>
              </a:rPr>
            </a:br>
            <a:endParaRPr lang="en-US" dirty="0" smtClean="0">
              <a:ea typeface="+mn-ea"/>
              <a:cs typeface="+mn-cs"/>
            </a:endParaRPr>
          </a:p>
          <a:p>
            <a:pPr eaLnBrk="1" fontAlgn="auto" hangingPunct="1">
              <a:spcAft>
                <a:spcPts val="0"/>
              </a:spcAft>
              <a:buFont typeface="Arial"/>
              <a:buNone/>
              <a:defRPr/>
            </a:pPr>
            <a:r>
              <a:rPr lang="en-US" i="1" dirty="0" smtClean="0">
                <a:ea typeface="+mn-ea"/>
                <a:cs typeface="+mn-cs"/>
              </a:rPr>
              <a:t>That I, </a:t>
            </a:r>
            <a:r>
              <a:rPr lang="en-US" sz="3158" i="1" dirty="0">
                <a:ea typeface="+mn-ea"/>
                <a:cs typeface="+mn-cs"/>
              </a:rPr>
              <a:t>considering </a:t>
            </a:r>
            <a:r>
              <a:rPr lang="en-US" sz="3158" i="1" dirty="0" smtClean="0">
                <a:ea typeface="+mn-ea"/>
                <a:cs typeface="+mn-cs"/>
              </a:rPr>
              <a:t>everywhere</a:t>
            </a:r>
            <a:br>
              <a:rPr lang="en-US" sz="3158" i="1" dirty="0" smtClean="0">
                <a:ea typeface="+mn-ea"/>
                <a:cs typeface="+mn-cs"/>
              </a:rPr>
            </a:br>
            <a:r>
              <a:rPr lang="en-US" sz="3158" i="1" dirty="0" smtClean="0">
                <a:ea typeface="+mn-ea"/>
                <a:cs typeface="+mn-cs"/>
              </a:rPr>
              <a:t>Her </a:t>
            </a:r>
            <a:r>
              <a:rPr lang="en-US" sz="3158" i="1" dirty="0">
                <a:ea typeface="+mn-ea"/>
                <a:cs typeface="+mn-cs"/>
              </a:rPr>
              <a:t>secret meaning in her deeds,</a:t>
            </a:r>
            <a:r>
              <a:rPr lang="en-US" sz="3158" i="1" dirty="0" smtClean="0">
                <a:ea typeface="+mn-ea"/>
                <a:cs typeface="+mn-cs"/>
              </a:rPr>
              <a:t> </a:t>
            </a:r>
            <a:br>
              <a:rPr lang="en-US" sz="3158" i="1" dirty="0" smtClean="0">
                <a:ea typeface="+mn-ea"/>
                <a:cs typeface="+mn-cs"/>
              </a:rPr>
            </a:br>
            <a:r>
              <a:rPr lang="en-US" sz="3158" i="1" dirty="0" smtClean="0">
                <a:ea typeface="+mn-ea"/>
                <a:cs typeface="+mn-cs"/>
              </a:rPr>
              <a:t>And </a:t>
            </a:r>
            <a:r>
              <a:rPr lang="en-US" sz="3158" i="1" dirty="0">
                <a:ea typeface="+mn-ea"/>
                <a:cs typeface="+mn-cs"/>
              </a:rPr>
              <a:t>finding that of fifty seeds</a:t>
            </a:r>
            <a:r>
              <a:rPr lang="en-US" sz="3158" i="1" dirty="0" smtClean="0">
                <a:ea typeface="+mn-ea"/>
                <a:cs typeface="+mn-cs"/>
              </a:rPr>
              <a:t> </a:t>
            </a:r>
            <a:br>
              <a:rPr lang="en-US" sz="3158" i="1" dirty="0" smtClean="0">
                <a:ea typeface="+mn-ea"/>
                <a:cs typeface="+mn-cs"/>
              </a:rPr>
            </a:br>
            <a:r>
              <a:rPr lang="en-US" sz="3158" i="1" dirty="0" smtClean="0">
                <a:ea typeface="+mn-ea"/>
                <a:cs typeface="+mn-cs"/>
              </a:rPr>
              <a:t>She </a:t>
            </a:r>
            <a:r>
              <a:rPr lang="en-US" sz="3158" i="1" dirty="0">
                <a:ea typeface="+mn-ea"/>
                <a:cs typeface="+mn-cs"/>
              </a:rPr>
              <a:t>often brings but one </a:t>
            </a:r>
            <a:r>
              <a:rPr lang="en-US" i="1" dirty="0" smtClean="0">
                <a:ea typeface="+mn-ea"/>
                <a:cs typeface="+mn-cs"/>
              </a:rPr>
              <a:t>to bear,</a:t>
            </a:r>
            <a:r>
              <a:rPr lang="en-US" dirty="0" smtClean="0">
                <a:ea typeface="+mn-ea"/>
                <a:cs typeface="+mn-cs"/>
              </a:rPr>
              <a:t> </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Canto 56</a:t>
            </a:r>
          </a:p>
          <a:p>
            <a:pPr eaLnBrk="1" fontAlgn="auto" hangingPunct="1">
              <a:spcAft>
                <a:spcPts val="0"/>
              </a:spcAft>
              <a:buFont typeface="Arial"/>
              <a:buNone/>
              <a:defRPr/>
            </a:pPr>
            <a:r>
              <a:rPr lang="en-US" i="1" dirty="0" smtClean="0">
                <a:ea typeface="+mn-ea"/>
                <a:cs typeface="+mn-cs"/>
              </a:rPr>
              <a:t>Who trusted God was love indeed</a:t>
            </a:r>
            <a:br>
              <a:rPr lang="en-US" i="1" dirty="0" smtClean="0">
                <a:ea typeface="+mn-ea"/>
                <a:cs typeface="+mn-cs"/>
              </a:rPr>
            </a:br>
            <a:r>
              <a:rPr lang="en-US" i="1" dirty="0" smtClean="0">
                <a:ea typeface="+mn-ea"/>
                <a:cs typeface="+mn-cs"/>
              </a:rPr>
              <a:t>And love Creation's final law</a:t>
            </a:r>
            <a:br>
              <a:rPr lang="en-US" i="1" dirty="0" smtClean="0">
                <a:ea typeface="+mn-ea"/>
                <a:cs typeface="+mn-cs"/>
              </a:rPr>
            </a:br>
            <a:r>
              <a:rPr lang="en-US" i="1" dirty="0" err="1" smtClean="0">
                <a:ea typeface="+mn-ea"/>
                <a:cs typeface="+mn-cs"/>
              </a:rPr>
              <a:t>Tho</a:t>
            </a:r>
            <a:r>
              <a:rPr lang="en-US" i="1" dirty="0" smtClean="0">
                <a:ea typeface="+mn-ea"/>
                <a:cs typeface="+mn-cs"/>
              </a:rPr>
              <a:t>' Nature, red in tooth and claw</a:t>
            </a:r>
            <a:br>
              <a:rPr lang="en-US" i="1" dirty="0" smtClean="0">
                <a:ea typeface="+mn-ea"/>
                <a:cs typeface="+mn-cs"/>
              </a:rPr>
            </a:br>
            <a:r>
              <a:rPr lang="en-US" i="1" dirty="0" smtClean="0">
                <a:ea typeface="+mn-ea"/>
                <a:cs typeface="+mn-cs"/>
              </a:rPr>
              <a:t>With ravine, </a:t>
            </a:r>
            <a:r>
              <a:rPr lang="en-US" i="1" dirty="0" err="1" smtClean="0">
                <a:ea typeface="+mn-ea"/>
                <a:cs typeface="+mn-cs"/>
              </a:rPr>
              <a:t>shriek'd</a:t>
            </a:r>
            <a:r>
              <a:rPr lang="en-US" i="1" dirty="0" smtClean="0">
                <a:ea typeface="+mn-ea"/>
                <a:cs typeface="+mn-cs"/>
              </a:rPr>
              <a:t> against his creed</a:t>
            </a: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dirty="0" smtClean="0">
                <a:ea typeface="+mn-ea"/>
                <a:cs typeface="+mn-cs"/>
              </a:rPr>
              <a:t>From: Alfred Lord Tennyson's </a:t>
            </a:r>
            <a:r>
              <a:rPr lang="en-US" i="1" dirty="0" smtClean="0">
                <a:ea typeface="+mn-ea"/>
                <a:cs typeface="+mn-cs"/>
              </a:rPr>
              <a:t>In Memoriam A. H. H.</a:t>
            </a:r>
            <a:r>
              <a:rPr lang="en-US" dirty="0" smtClean="0">
                <a:ea typeface="+mn-ea"/>
                <a:cs typeface="+mn-cs"/>
              </a:rPr>
              <a:t>, 1850 (published before Darwin's  Origin of species)</a:t>
            </a:r>
            <a:endParaRPr lang="en-US" dirty="0">
              <a:ea typeface="+mn-ea"/>
              <a:cs typeface="+mn-cs"/>
            </a:endParaRP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85850"/>
            <a:ext cx="2276475"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46050"/>
            <a:ext cx="6838950" cy="793750"/>
          </a:xfrm>
        </p:spPr>
        <p:txBody>
          <a:bodyPr rtlCol="0">
            <a:normAutofit fontScale="90000"/>
          </a:bodyPr>
          <a:lstStyle/>
          <a:p>
            <a:pPr eaLnBrk="1" fontAlgn="auto" hangingPunct="1">
              <a:spcAft>
                <a:spcPts val="0"/>
              </a:spcAft>
              <a:defRPr/>
            </a:pPr>
            <a:r>
              <a:rPr lang="en-US" dirty="0" smtClean="0">
                <a:ea typeface="+mj-ea"/>
                <a:cs typeface="+mj-cs"/>
              </a:rPr>
              <a:t>Social Darwinism and Eugenics</a:t>
            </a:r>
            <a:br>
              <a:rPr lang="en-US" dirty="0" smtClean="0">
                <a:ea typeface="+mj-ea"/>
                <a:cs typeface="+mj-cs"/>
              </a:rPr>
            </a:br>
            <a:r>
              <a:rPr lang="en-US" sz="2222" dirty="0" smtClean="0">
                <a:ea typeface="+mj-ea"/>
                <a:cs typeface="+mj-cs"/>
              </a:rPr>
              <a:t>(Spencer, Malthus, Galton)</a:t>
            </a:r>
            <a:endParaRPr lang="en-US" sz="2222" dirty="0">
              <a:ea typeface="+mj-ea"/>
              <a:cs typeface="+mj-cs"/>
            </a:endParaRP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050"/>
            <a:ext cx="1812925"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2127250" y="1281113"/>
            <a:ext cx="6234113"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r>
              <a:rPr lang="en-US" sz="1800" dirty="0" smtClean="0"/>
              <a:t>.'</a:t>
            </a:r>
            <a:endParaRPr lang="en-US" sz="1800" dirty="0"/>
          </a:p>
        </p:txBody>
      </p:sp>
      <p:sp>
        <p:nvSpPr>
          <p:cNvPr id="23556" name="TextBox 6"/>
          <p:cNvSpPr txBox="1">
            <a:spLocks noChangeArrowheads="1"/>
          </p:cNvSpPr>
          <p:nvPr/>
        </p:nvSpPr>
        <p:spPr bwMode="auto">
          <a:xfrm>
            <a:off x="155575" y="3065463"/>
            <a:ext cx="6002338" cy="36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'Thus the weak members of civilized societies propagate their kind. No one who has attended to the breeding of domestic animals will doubt that this must be highly injurious to the race of man. It is surprising how soon a want of care, or care wrongly directed, leads to the degeneration of a domestic race; but excepting in the case of man himself, hardly any one is so ignorant as to allow his worst animals to breed. …  but there appears to be at least one check in steady action, namely that the weaker and inferior members of society do not marry so freely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763838"/>
            <a:ext cx="2736850"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Box 9"/>
          <p:cNvSpPr txBox="1">
            <a:spLocks noChangeArrowheads="1"/>
          </p:cNvSpPr>
          <p:nvPr/>
        </p:nvSpPr>
        <p:spPr bwMode="auto">
          <a:xfrm>
            <a:off x="6046788" y="6369050"/>
            <a:ext cx="306863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0" y="6569075"/>
            <a:ext cx="16335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0206" y="0"/>
            <a:ext cx="3572397" cy="6371112"/>
          </a:xfrm>
          <a:prstGeom prst="rect">
            <a:avLst/>
          </a:prstGeom>
        </p:spPr>
      </p:pic>
      <p:sp>
        <p:nvSpPr>
          <p:cNvPr id="5" name="TextBox 4"/>
          <p:cNvSpPr txBox="1"/>
          <p:nvPr/>
        </p:nvSpPr>
        <p:spPr>
          <a:xfrm>
            <a:off x="-53440" y="6461084"/>
            <a:ext cx="9340827" cy="369332"/>
          </a:xfrm>
          <a:prstGeom prst="rect">
            <a:avLst/>
          </a:prstGeom>
          <a:noFill/>
        </p:spPr>
        <p:txBody>
          <a:bodyPr wrap="none" rtlCol="0">
            <a:spAutoFit/>
          </a:bodyPr>
          <a:lstStyle/>
          <a:p>
            <a:r>
              <a:rPr lang="en-US" dirty="0"/>
              <a:t>From: </a:t>
            </a:r>
            <a:r>
              <a:rPr lang="en-US" dirty="0">
                <a:hlinkClick r:id="rId3"/>
              </a:rPr>
              <a:t>http://</a:t>
            </a:r>
            <a:r>
              <a:rPr lang="en-US" dirty="0" err="1">
                <a:hlinkClick r:id="rId3"/>
              </a:rPr>
              <a:t>darwin-online.org.uk</a:t>
            </a:r>
            <a:r>
              <a:rPr lang="en-US" dirty="0">
                <a:hlinkClick r:id="rId3"/>
              </a:rPr>
              <a:t>/content/</a:t>
            </a:r>
            <a:r>
              <a:rPr lang="en-US" dirty="0" err="1">
                <a:hlinkClick r:id="rId3"/>
              </a:rPr>
              <a:t>frameset?pageseq</a:t>
            </a:r>
            <a:r>
              <a:rPr lang="en-US" dirty="0">
                <a:hlinkClick r:id="rId3"/>
              </a:rPr>
              <a:t>=157&amp;itemID=F955&amp;viewtype=side</a:t>
            </a:r>
            <a:endParaRPr lang="en-US" dirty="0"/>
          </a:p>
        </p:txBody>
      </p:sp>
      <p:pic>
        <p:nvPicPr>
          <p:cNvPr id="6" name="Picture 5"/>
          <p:cNvPicPr>
            <a:picLocks noChangeAspect="1"/>
          </p:cNvPicPr>
          <p:nvPr/>
        </p:nvPicPr>
        <p:blipFill>
          <a:blip r:embed="rId4"/>
          <a:stretch>
            <a:fillRect/>
          </a:stretch>
        </p:blipFill>
        <p:spPr>
          <a:xfrm>
            <a:off x="4681125" y="0"/>
            <a:ext cx="3627152" cy="6371112"/>
          </a:xfrm>
          <a:prstGeom prst="rect">
            <a:avLst/>
          </a:prstGeom>
        </p:spPr>
      </p:pic>
      <p:cxnSp>
        <p:nvCxnSpPr>
          <p:cNvPr id="8" name="Straight Connector 7"/>
          <p:cNvCxnSpPr/>
          <p:nvPr/>
        </p:nvCxnSpPr>
        <p:spPr>
          <a:xfrm>
            <a:off x="3034145" y="3912919"/>
            <a:ext cx="6234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758540" y="4041569"/>
            <a:ext cx="28302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955964" y="4160321"/>
            <a:ext cx="3085605" cy="198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8182" y="4526912"/>
            <a:ext cx="1757549"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8181" y="4655562"/>
            <a:ext cx="1080655" cy="550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191001" y="863952"/>
            <a:ext cx="19198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015344" y="988643"/>
            <a:ext cx="3095503" cy="2947"/>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700156" y="1833938"/>
            <a:ext cx="2410691" cy="80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015344" y="1108844"/>
            <a:ext cx="1934443" cy="2515"/>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015344" y="1953491"/>
            <a:ext cx="1118261" cy="3321"/>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58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82297" y="0"/>
            <a:ext cx="4096686" cy="6360644"/>
          </a:xfrm>
          <a:prstGeom prst="rect">
            <a:avLst/>
          </a:prstGeom>
        </p:spPr>
      </p:pic>
      <p:sp>
        <p:nvSpPr>
          <p:cNvPr id="5" name="TextBox 4"/>
          <p:cNvSpPr txBox="1"/>
          <p:nvPr/>
        </p:nvSpPr>
        <p:spPr>
          <a:xfrm>
            <a:off x="0" y="6488668"/>
            <a:ext cx="8558881" cy="338554"/>
          </a:xfrm>
          <a:prstGeom prst="rect">
            <a:avLst/>
          </a:prstGeom>
          <a:noFill/>
        </p:spPr>
        <p:txBody>
          <a:bodyPr wrap="none" rtlCol="0">
            <a:spAutoFit/>
          </a:bodyPr>
          <a:lstStyle/>
          <a:p>
            <a:r>
              <a:rPr lang="en-US" sz="1600" dirty="0"/>
              <a:t>From: </a:t>
            </a:r>
            <a:r>
              <a:rPr lang="en-US" sz="1600" dirty="0">
                <a:hlinkClick r:id="rId4"/>
              </a:rPr>
              <a:t>http://</a:t>
            </a:r>
            <a:r>
              <a:rPr lang="en-US" sz="1600" dirty="0" smtClean="0">
                <a:hlinkClick r:id="rId4"/>
              </a:rPr>
              <a:t>darwin-online.org.uk/content/frameset?pageseq=229&amp;itemID=F937.1&amp;viewtype=side</a:t>
            </a:r>
            <a:r>
              <a:rPr lang="en-US" sz="1600" dirty="0" smtClean="0"/>
              <a:t>  </a:t>
            </a:r>
            <a:endParaRPr lang="en-US" sz="1600" dirty="0"/>
          </a:p>
        </p:txBody>
      </p:sp>
      <p:cxnSp>
        <p:nvCxnSpPr>
          <p:cNvPr id="6" name="Straight Connector 5"/>
          <p:cNvCxnSpPr/>
          <p:nvPr/>
        </p:nvCxnSpPr>
        <p:spPr>
          <a:xfrm>
            <a:off x="5474524" y="3616471"/>
            <a:ext cx="2446318" cy="2925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22321" y="3764913"/>
            <a:ext cx="433450" cy="2898"/>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22321" y="4043983"/>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15198" y="3915959"/>
            <a:ext cx="60564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31379" y="4186195"/>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22321" y="4340719"/>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922320" y="4497559"/>
            <a:ext cx="1442854" cy="1231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5949" y="469076"/>
            <a:ext cx="3693226" cy="646331"/>
          </a:xfrm>
          <a:prstGeom prst="rect">
            <a:avLst/>
          </a:prstGeom>
          <a:noFill/>
        </p:spPr>
        <p:txBody>
          <a:bodyPr wrap="square" rtlCol="0">
            <a:spAutoFit/>
          </a:bodyPr>
          <a:lstStyle/>
          <a:p>
            <a:r>
              <a:rPr lang="en-US" dirty="0" smtClean="0"/>
              <a:t>Darwin was an ardent abolitionist, (e.g. </a:t>
            </a:r>
            <a:r>
              <a:rPr lang="en-US" dirty="0" smtClean="0">
                <a:hlinkClick r:id="rId5"/>
              </a:rPr>
              <a:t>here</a:t>
            </a:r>
            <a:r>
              <a:rPr lang="en-US" dirty="0" smtClean="0"/>
              <a:t>) but </a:t>
            </a:r>
            <a:r>
              <a:rPr lang="mr-IN" dirty="0" smtClean="0"/>
              <a:t>…</a:t>
            </a:r>
            <a:r>
              <a:rPr lang="en-US" dirty="0" smtClean="0"/>
              <a:t> </a:t>
            </a:r>
            <a:endParaRPr lang="en-US" dirty="0"/>
          </a:p>
        </p:txBody>
      </p:sp>
      <p:pic>
        <p:nvPicPr>
          <p:cNvPr id="19" name="Picture 18"/>
          <p:cNvPicPr>
            <a:picLocks noChangeAspect="1"/>
          </p:cNvPicPr>
          <p:nvPr/>
        </p:nvPicPr>
        <p:blipFill rotWithShape="1">
          <a:blip r:embed="rId6"/>
          <a:srcRect b="59419"/>
          <a:stretch/>
        </p:blipFill>
        <p:spPr>
          <a:xfrm>
            <a:off x="234884" y="2291937"/>
            <a:ext cx="3995356" cy="2559133"/>
          </a:xfrm>
          <a:prstGeom prst="rect">
            <a:avLst/>
          </a:prstGeom>
        </p:spPr>
      </p:pic>
      <p:cxnSp>
        <p:nvCxnSpPr>
          <p:cNvPr id="20" name="Straight Connector 19"/>
          <p:cNvCxnSpPr/>
          <p:nvPr/>
        </p:nvCxnSpPr>
        <p:spPr>
          <a:xfrm flipV="1">
            <a:off x="2048494" y="3370612"/>
            <a:ext cx="167837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94706" y="3509158"/>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94706" y="3654994"/>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4706" y="3818644"/>
            <a:ext cx="24522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347848" y="3960421"/>
            <a:ext cx="1539835" cy="1260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69127" y="4101047"/>
            <a:ext cx="13577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4706" y="4250784"/>
            <a:ext cx="47303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815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891" y="676894"/>
            <a:ext cx="6045438" cy="646331"/>
          </a:xfrm>
          <a:prstGeom prst="rect">
            <a:avLst/>
          </a:prstGeom>
          <a:noFill/>
        </p:spPr>
        <p:txBody>
          <a:bodyPr wrap="none" rtlCol="0">
            <a:spAutoFit/>
          </a:bodyPr>
          <a:lstStyle/>
          <a:p>
            <a:r>
              <a:rPr lang="en-US" dirty="0" smtClean="0"/>
              <a:t>Some of the early Darwinists were worse.  </a:t>
            </a:r>
          </a:p>
          <a:p>
            <a:r>
              <a:rPr lang="en-US" dirty="0" smtClean="0"/>
              <a:t>For example, Ernst Haeckel writes in his </a:t>
            </a:r>
            <a:r>
              <a:rPr lang="en-US" dirty="0">
                <a:hlinkClick r:id="rId2"/>
              </a:rPr>
              <a:t>HISTORY OF </a:t>
            </a:r>
            <a:r>
              <a:rPr lang="en-US" dirty="0" smtClean="0">
                <a:hlinkClick r:id="rId2"/>
              </a:rPr>
              <a:t>CREATION</a:t>
            </a:r>
            <a:endParaRPr lang="en-US" dirty="0"/>
          </a:p>
        </p:txBody>
      </p:sp>
      <p:sp>
        <p:nvSpPr>
          <p:cNvPr id="5" name="TextBox 4"/>
          <p:cNvSpPr txBox="1"/>
          <p:nvPr/>
        </p:nvSpPr>
        <p:spPr>
          <a:xfrm>
            <a:off x="368135" y="1597232"/>
            <a:ext cx="8122721" cy="3970318"/>
          </a:xfrm>
          <a:prstGeom prst="rect">
            <a:avLst/>
          </a:prstGeom>
          <a:noFill/>
          <a:ln>
            <a:solidFill>
              <a:srgbClr val="FF0000"/>
            </a:solidFill>
          </a:ln>
        </p:spPr>
        <p:txBody>
          <a:bodyPr wrap="square" rtlCol="0">
            <a:spAutoFit/>
          </a:bodyPr>
          <a:lstStyle/>
          <a:p>
            <a:r>
              <a:rPr lang="en-US" dirty="0"/>
              <a:t>At the lowest stage of human mental development are the Australians, some tribes of the Polynesians, and the Bushmen, Hottentots, and some of the Negro </a:t>
            </a:r>
            <a:r>
              <a:rPr lang="en-US" dirty="0" smtClean="0"/>
              <a:t>tribes </a:t>
            </a:r>
            <a:r>
              <a:rPr lang="mr-IN" dirty="0" smtClean="0"/>
              <a:t>…</a:t>
            </a:r>
            <a:r>
              <a:rPr lang="en-US" dirty="0" smtClean="0"/>
              <a:t> </a:t>
            </a:r>
            <a:r>
              <a:rPr lang="en-US" dirty="0"/>
              <a:t>Nothing, however, is perhaps more remarkable in this respect, than that </a:t>
            </a:r>
            <a:r>
              <a:rPr lang="en-US" dirty="0">
                <a:solidFill>
                  <a:srgbClr val="FF0000"/>
                </a:solidFill>
              </a:rPr>
              <a:t>some of the wildest tribes</a:t>
            </a:r>
            <a:r>
              <a:rPr lang="en-US" dirty="0"/>
              <a:t> in southern Asia and eastern Africa </a:t>
            </a:r>
            <a:r>
              <a:rPr lang="en-US" dirty="0">
                <a:solidFill>
                  <a:srgbClr val="FF0000"/>
                </a:solidFill>
              </a:rPr>
              <a:t>have no trace whatever of the first foundations of all human civilization, of family life, and marriage</a:t>
            </a:r>
            <a:r>
              <a:rPr lang="en-US" dirty="0"/>
              <a:t>. </a:t>
            </a:r>
            <a:r>
              <a:rPr lang="en-US" dirty="0">
                <a:solidFill>
                  <a:srgbClr val="FF0000"/>
                </a:solidFill>
              </a:rPr>
              <a:t>They live together </a:t>
            </a:r>
            <a:r>
              <a:rPr lang="en-US" dirty="0"/>
              <a:t>in herds, like apes, generally climbing on trees and eating fruits; they do not know of fire, and use stones and clubs as weapons, </a:t>
            </a:r>
            <a:r>
              <a:rPr lang="en-US" dirty="0">
                <a:solidFill>
                  <a:srgbClr val="FF0000"/>
                </a:solidFill>
              </a:rPr>
              <a:t>just like the higher apes</a:t>
            </a:r>
            <a:r>
              <a:rPr lang="en-US" dirty="0"/>
              <a:t>. All </a:t>
            </a:r>
            <a:r>
              <a:rPr lang="en-US" dirty="0">
                <a:solidFill>
                  <a:srgbClr val="FF0000"/>
                </a:solidFill>
              </a:rPr>
              <a:t>attempts to introduce civilization </a:t>
            </a:r>
            <a:r>
              <a:rPr lang="en-US" dirty="0"/>
              <a:t>among these, and many of the other tribes of the lowest human species, </a:t>
            </a:r>
            <a:r>
              <a:rPr lang="en-US" dirty="0">
                <a:solidFill>
                  <a:srgbClr val="FF0000"/>
                </a:solidFill>
              </a:rPr>
              <a:t>have hitherto been of no avail</a:t>
            </a:r>
            <a:r>
              <a:rPr lang="en-US" dirty="0"/>
              <a:t>; </a:t>
            </a:r>
            <a:r>
              <a:rPr lang="en-US" dirty="0">
                <a:solidFill>
                  <a:srgbClr val="FF0000"/>
                </a:solidFill>
              </a:rPr>
              <a:t>it is impossible to implant human culture where the requisite soil, namely, the perfecting of the brain, is wanting</a:t>
            </a:r>
            <a:r>
              <a:rPr lang="en-US" dirty="0"/>
              <a:t>. Not one of these tribes has ever been ennobled by civilization; it rather accelerates their extinction. </a:t>
            </a:r>
            <a:r>
              <a:rPr lang="en-US" dirty="0" smtClean="0"/>
              <a:t> They </a:t>
            </a:r>
            <a:r>
              <a:rPr lang="en-US" dirty="0"/>
              <a:t>have barely risen above the lowest stage of transition from man-like apes to ape-like men, a stage which the progenitors of the higher human species had already passed through thousands of years </a:t>
            </a:r>
            <a:r>
              <a:rPr lang="en-US" dirty="0" smtClean="0"/>
              <a:t>ago.</a:t>
            </a:r>
            <a:endParaRPr lang="en-US" dirty="0"/>
          </a:p>
        </p:txBody>
      </p:sp>
    </p:spTree>
    <p:extLst>
      <p:ext uri="{BB962C8B-B14F-4D97-AF65-F5344CB8AC3E}">
        <p14:creationId xmlns:p14="http://schemas.microsoft.com/office/powerpoint/2010/main" val="6345638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46200"/>
          </a:xfrm>
        </p:spPr>
        <p:txBody>
          <a:bodyPr rtlCol="0">
            <a:normAutofit fontScale="90000"/>
          </a:bodyPr>
          <a:lstStyle/>
          <a:p>
            <a:pPr eaLnBrk="1" fontAlgn="auto" hangingPunct="1">
              <a:spcAft>
                <a:spcPts val="0"/>
              </a:spcAft>
              <a:defRPr/>
            </a:pPr>
            <a:r>
              <a:rPr lang="en-US" dirty="0" smtClean="0">
                <a:ea typeface="+mj-ea"/>
                <a:cs typeface="+mj-cs"/>
              </a:rPr>
              <a:t>Prince </a:t>
            </a:r>
            <a:r>
              <a:rPr lang="en-US" b="1" dirty="0" err="1" smtClean="0">
                <a:ea typeface="+mj-ea"/>
                <a:cs typeface="+mj-cs"/>
                <a:hlinkClick r:id="rId2"/>
              </a:rPr>
              <a:t>Pyotr</a:t>
            </a:r>
            <a:r>
              <a:rPr lang="en-US" b="1" dirty="0" smtClean="0">
                <a:ea typeface="+mj-ea"/>
                <a:cs typeface="+mj-cs"/>
                <a:hlinkClick r:id="rId2"/>
              </a:rPr>
              <a:t> </a:t>
            </a:r>
            <a:r>
              <a:rPr lang="en-US" b="1" dirty="0" err="1" smtClean="0">
                <a:ea typeface="+mj-ea"/>
                <a:cs typeface="+mj-cs"/>
                <a:hlinkClick r:id="rId2"/>
              </a:rPr>
              <a:t>Alexeyevich</a:t>
            </a:r>
            <a:r>
              <a:rPr lang="en-US" b="1" dirty="0" smtClean="0">
                <a:ea typeface="+mj-ea"/>
                <a:cs typeface="+mj-cs"/>
                <a:hlinkClick r:id="rId2"/>
              </a:rPr>
              <a:t> Kropotkin</a:t>
            </a:r>
            <a:r>
              <a:rPr lang="en-US" b="1" dirty="0" smtClean="0">
                <a:ea typeface="+mj-ea"/>
                <a:cs typeface="+mj-cs"/>
              </a:rPr>
              <a:t/>
            </a:r>
            <a:br>
              <a:rPr lang="en-US" b="1" dirty="0" smtClean="0">
                <a:ea typeface="+mj-ea"/>
                <a:cs typeface="+mj-cs"/>
              </a:rPr>
            </a:br>
            <a:r>
              <a:rPr lang="en-US" b="1" i="1" dirty="0" smtClean="0">
                <a:ea typeface="+mj-ea"/>
                <a:cs typeface="+mj-cs"/>
              </a:rPr>
              <a:t>Mutual Aid: A Factor of Evolution</a:t>
            </a:r>
            <a:endParaRPr lang="en-US" sz="2667" i="1" dirty="0">
              <a:ea typeface="+mj-ea"/>
              <a:cs typeface="+mj-cs"/>
            </a:endParaRPr>
          </a:p>
        </p:txBody>
      </p:sp>
      <p:sp>
        <p:nvSpPr>
          <p:cNvPr id="24578" name="Content Placeholder 2"/>
          <p:cNvSpPr>
            <a:spLocks noGrp="1"/>
          </p:cNvSpPr>
          <p:nvPr>
            <p:ph idx="1"/>
          </p:nvPr>
        </p:nvSpPr>
        <p:spPr>
          <a:xfrm>
            <a:off x="2720975" y="3192463"/>
            <a:ext cx="4797425" cy="3633787"/>
          </a:xfrm>
        </p:spPr>
        <p:txBody>
          <a:bodyPr/>
          <a:lstStyle/>
          <a:p>
            <a:pPr eaLnBrk="1" hangingPunct="1">
              <a:buFont typeface="Arial" charset="0"/>
              <a:buNone/>
            </a:pPr>
            <a:r>
              <a:rPr lang="en-US" dirty="0">
                <a:latin typeface="Calibri" charset="0"/>
              </a:rPr>
              <a:t>Chapters written 1890-96</a:t>
            </a:r>
          </a:p>
          <a:p>
            <a:pPr eaLnBrk="1" hangingPunct="1">
              <a:buFont typeface="Arial" charset="0"/>
              <a:buNone/>
            </a:pPr>
            <a:r>
              <a:rPr lang="en-US" dirty="0">
                <a:latin typeface="Calibri" charset="0"/>
              </a:rPr>
              <a:t>Critique of the "Struggle for Existence". </a:t>
            </a:r>
          </a:p>
          <a:p>
            <a:pPr eaLnBrk="1" hangingPunct="1">
              <a:buFont typeface="Arial" charset="0"/>
              <a:buNone/>
            </a:pPr>
            <a:r>
              <a:rPr lang="en-US" dirty="0">
                <a:latin typeface="Calibri" charset="0"/>
              </a:rPr>
              <a:t>Raises the question </a:t>
            </a:r>
            <a:br>
              <a:rPr lang="en-US" dirty="0">
                <a:latin typeface="Calibri" charset="0"/>
              </a:rPr>
            </a:br>
            <a:r>
              <a:rPr lang="en-US" dirty="0">
                <a:latin typeface="Calibri" charset="0"/>
              </a:rPr>
              <a:t>"Who are the fittest?"</a:t>
            </a:r>
          </a:p>
          <a:p>
            <a:pPr eaLnBrk="1" hangingPunct="1">
              <a:buFont typeface="Arial" charset="0"/>
              <a:buNone/>
            </a:pPr>
            <a:endParaRPr lang="en-US" dirty="0">
              <a:latin typeface="Calibri" charset="0"/>
            </a:endParaRPr>
          </a:p>
          <a:p>
            <a:pPr eaLnBrk="1" hangingPunct="1"/>
            <a:endParaRPr lang="en-US" dirty="0">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3327400"/>
            <a:ext cx="2668587" cy="349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467225"/>
            <a:ext cx="1495425"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228600" y="1620838"/>
            <a:ext cx="86979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a:t>.</a:t>
            </a:r>
            <a:r>
              <a:rPr lang="en-US" sz="1800"/>
              <a:t>   </a:t>
            </a:r>
            <a:r>
              <a:rPr lang="en-US" sz="1800" b="1" i="1"/>
              <a:t> </a:t>
            </a:r>
            <a:endParaRPr lang="en-US"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smtClean="0"/>
              <a:t>From </a:t>
            </a:r>
            <a:r>
              <a:rPr lang="en-US" sz="2000" b="1" dirty="0"/>
              <a:t>Mutual aid: a factor of evolution - Peter Kropotkin</a:t>
            </a:r>
            <a:endParaRPr lang="en-US" sz="2000" dirty="0"/>
          </a:p>
          <a:p>
            <a:endParaRPr lang="en-US" dirty="0"/>
          </a:p>
        </p:txBody>
      </p:sp>
      <p:sp>
        <p:nvSpPr>
          <p:cNvPr id="5" name="TextBox 4"/>
          <p:cNvSpPr txBox="1"/>
          <p:nvPr/>
        </p:nvSpPr>
        <p:spPr>
          <a:xfrm>
            <a:off x="354921" y="871072"/>
            <a:ext cx="8304170" cy="6186309"/>
          </a:xfrm>
          <a:prstGeom prst="rect">
            <a:avLst/>
          </a:prstGeom>
          <a:noFill/>
        </p:spPr>
        <p:txBody>
          <a:bodyPr wrap="square" rtlCol="0">
            <a:spAutoFit/>
          </a:bodyPr>
          <a:lstStyle/>
          <a:p>
            <a:r>
              <a:rPr lang="mr-IN" sz="2000" dirty="0" smtClean="0"/>
              <a:t>…</a:t>
            </a:r>
            <a:r>
              <a:rPr lang="en-US" sz="2000" dirty="0" smtClean="0"/>
              <a:t> </a:t>
            </a:r>
            <a:r>
              <a:rPr lang="en-US" sz="2000" dirty="0"/>
              <a:t>I saw animal life struggling in Northern Asia. They made me realize at an early date the overwhelming importance in Nature of what Darwin described as "</a:t>
            </a:r>
            <a:r>
              <a:rPr lang="en-US" sz="2000" b="1" dirty="0"/>
              <a:t>the natural checks to over-multiplication,</a:t>
            </a:r>
            <a:r>
              <a:rPr lang="en-US" sz="2000" dirty="0"/>
              <a:t>" in comparison to the struggle between individuals of the same species for the means of subsistence, which may go on here and there, to some limited extent, but never attains the importance of the former. Paucity of life, under-population -- not over-population -- being the distinctive feature </a:t>
            </a:r>
            <a:r>
              <a:rPr lang="mr-IN" sz="2000" dirty="0" smtClean="0"/>
              <a:t>…</a:t>
            </a:r>
            <a:endParaRPr lang="en-US" sz="2000" dirty="0" smtClean="0"/>
          </a:p>
          <a:p>
            <a:endParaRPr lang="en-US" sz="2000" dirty="0"/>
          </a:p>
          <a:p>
            <a:r>
              <a:rPr lang="mr-IN" sz="2000" dirty="0" smtClean="0"/>
              <a:t>…</a:t>
            </a:r>
            <a:r>
              <a:rPr lang="en-US" sz="2000" dirty="0" smtClean="0"/>
              <a:t> besides </a:t>
            </a:r>
            <a:r>
              <a:rPr lang="en-US" sz="2000" dirty="0"/>
              <a:t>the law of Mutual Struggle there is in Nature the law of Mutual Aid, which, for the success of the struggle for life, and especially for the progressive evolution of the species, is far more important than the law of mutual contest. </a:t>
            </a:r>
          </a:p>
          <a:p>
            <a:endParaRPr lang="en-US" sz="2000" dirty="0" smtClean="0"/>
          </a:p>
          <a:p>
            <a:r>
              <a:rPr lang="en-US" sz="2000" dirty="0" smtClean="0"/>
              <a:t>... </a:t>
            </a:r>
            <a:r>
              <a:rPr lang="en-US" sz="2000" dirty="0"/>
              <a:t>Darwin himself was not fully aware of the generality of the factor </a:t>
            </a:r>
            <a:r>
              <a:rPr lang="mr-IN" sz="2000" dirty="0" smtClean="0"/>
              <a:t>…</a:t>
            </a:r>
            <a:r>
              <a:rPr lang="en-US" sz="2000" dirty="0" smtClean="0"/>
              <a:t>  And </a:t>
            </a:r>
            <a:r>
              <a:rPr lang="en-US" sz="2000" dirty="0"/>
              <a:t>at the very beginning of his memorable work he insisted upon the term being taken in its "</a:t>
            </a:r>
            <a:r>
              <a:rPr lang="en-US" sz="2000" b="1" dirty="0"/>
              <a:t>large and metaphorical sense including dependence of one being on another, and including (which is more important) not only the life of the individual, but success in leaving progeny.</a:t>
            </a:r>
            <a:r>
              <a:rPr lang="en-US" sz="2000" dirty="0"/>
              <a:t>"1 </a:t>
            </a:r>
          </a:p>
          <a:p>
            <a:endParaRPr lang="en-US" dirty="0"/>
          </a:p>
          <a:p>
            <a:endParaRPr lang="en-US" dirty="0"/>
          </a:p>
        </p:txBody>
      </p:sp>
    </p:spTree>
    <p:extLst>
      <p:ext uri="{BB962C8B-B14F-4D97-AF65-F5344CB8AC3E}">
        <p14:creationId xmlns:p14="http://schemas.microsoft.com/office/powerpoint/2010/main" val="431495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9111</TotalTime>
  <Words>1349</Words>
  <Application>Microsoft Macintosh PowerPoint</Application>
  <PresentationFormat>On-screen Show (4:3)</PresentationFormat>
  <Paragraphs>95</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ＭＳ Ｐゴシック</vt:lpstr>
      <vt:lpstr>Times</vt:lpstr>
      <vt:lpstr>Wingdings</vt:lpstr>
      <vt:lpstr>Arial</vt:lpstr>
      <vt:lpstr>Office Theme</vt:lpstr>
      <vt:lpstr>Natural Selection and Mutual Aid</vt:lpstr>
      <vt:lpstr>Darwinian Evolution – Natural Selection </vt:lpstr>
      <vt:lpstr>Nature, red in tooth and claw</vt:lpstr>
      <vt:lpstr>Social Darwinism and Eugenics (Spencer, Malthus, Galton)</vt:lpstr>
      <vt:lpstr>PowerPoint Presentation</vt:lpstr>
      <vt:lpstr>PowerPoint Presentation</vt:lpstr>
      <vt:lpstr>PowerPoint Presentation</vt:lpstr>
      <vt:lpstr>Prince Pyotr Alexeyevich Kropotkin Mutual Aid: A Factor of Evolution</vt:lpstr>
      <vt:lpstr>PowerPoint Presentation</vt:lpstr>
      <vt:lpstr>PowerPoint Presentation</vt:lpstr>
      <vt:lpstr>Symbiogenesis </vt:lpstr>
      <vt:lpstr>Gaia Hypothesis Lynn Margulis, James Lovelock  </vt:lpstr>
      <vt:lpstr>Holobiont and Evolution</vt:lpstr>
      <vt:lpstr>The Black Queen Hypothesis </vt:lpstr>
      <vt:lpstr>Darwinian Evolution- a slow and gradual process </vt:lpstr>
      <vt:lpstr>Mendelian genetics and Mutationism</vt:lpstr>
      <vt:lpstr>Mutationists </vt:lpstr>
      <vt:lpstr>Modern Synthesis</vt:lpstr>
      <vt:lpstr>PowerPoint Presentation</vt:lpstr>
    </vt:vector>
  </TitlesOfParts>
  <Company>University of Connecticut</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red in tooth and claw</dc:title>
  <dc:creator>J. Peter Gogarten</dc:creator>
  <cp:lastModifiedBy>Gogarten, J. Peter</cp:lastModifiedBy>
  <cp:revision>28</cp:revision>
  <dcterms:created xsi:type="dcterms:W3CDTF">2011-01-21T23:49:33Z</dcterms:created>
  <dcterms:modified xsi:type="dcterms:W3CDTF">2017-09-20T14:34:20Z</dcterms:modified>
</cp:coreProperties>
</file>